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9" r:id="rId3"/>
    <p:sldId id="260" r:id="rId4"/>
    <p:sldId id="258" r:id="rId5"/>
    <p:sldId id="262" r:id="rId6"/>
    <p:sldId id="257" r:id="rId7"/>
    <p:sldId id="261" r:id="rId8"/>
    <p:sldId id="264" r:id="rId9"/>
    <p:sldId id="263" r:id="rId10"/>
    <p:sldId id="273" r:id="rId11"/>
    <p:sldId id="265" r:id="rId12"/>
    <p:sldId id="267" r:id="rId13"/>
    <p:sldId id="268" r:id="rId14"/>
    <p:sldId id="270" r:id="rId15"/>
    <p:sldId id="269" r:id="rId16"/>
    <p:sldId id="271" r:id="rId17"/>
    <p:sldId id="272" r:id="rId18"/>
    <p:sldId id="274" r:id="rId19"/>
    <p:sldId id="275" r:id="rId20"/>
    <p:sldId id="28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266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581" y="8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C2B07-F515-4914-B0CC-98B76A32482D}" type="datetimeFigureOut">
              <a:rPr lang="ru-RU" smtClean="0"/>
              <a:t>03.12.2024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58009B-4798-4302-A9CB-099745246D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721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6D7D4-ADB8-4193-A74A-E05362E5ADB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22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58A00-D036-49F4-837F-D9A0112379C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6131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5945D-F44B-485A-BBFA-7D2FD550260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7592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5945D-F44B-485A-BBFA-7D2FD550260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9287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6D7D4-ADB8-4193-A74A-E05362E5ADB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5976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6D7D4-ADB8-4193-A74A-E05362E5ADB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7000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5945D-F44B-485A-BBFA-7D2FD550260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4067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5945D-F44B-485A-BBFA-7D2FD550260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781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5945D-F44B-485A-BBFA-7D2FD550260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173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6BBED-48AF-4E3F-A6D1-83EF7C53911F}" type="datetimeFigureOut">
              <a:rPr lang="ru-RU" smtClean="0"/>
              <a:t>03.12.2024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39D2-0607-491A-BCE4-85DA823794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64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6BBED-48AF-4E3F-A6D1-83EF7C53911F}" type="datetimeFigureOut">
              <a:rPr lang="ru-RU" smtClean="0"/>
              <a:t>03.12.2024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39D2-0607-491A-BCE4-85DA823794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09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6BBED-48AF-4E3F-A6D1-83EF7C53911F}" type="datetimeFigureOut">
              <a:rPr lang="ru-RU" smtClean="0"/>
              <a:t>03.12.2024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39D2-0607-491A-BCE4-85DA823794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996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6BBED-48AF-4E3F-A6D1-83EF7C53911F}" type="datetimeFigureOut">
              <a:rPr lang="ru-RU" smtClean="0"/>
              <a:t>03.12.2024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39D2-0607-491A-BCE4-85DA823794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4181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6BBED-48AF-4E3F-A6D1-83EF7C53911F}" type="datetimeFigureOut">
              <a:rPr lang="ru-RU" smtClean="0"/>
              <a:t>03.12.2024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39D2-0607-491A-BCE4-85DA823794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66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6BBED-48AF-4E3F-A6D1-83EF7C53911F}" type="datetimeFigureOut">
              <a:rPr lang="ru-RU" smtClean="0"/>
              <a:t>03.12.2024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39D2-0607-491A-BCE4-85DA823794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209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6BBED-48AF-4E3F-A6D1-83EF7C53911F}" type="datetimeFigureOut">
              <a:rPr lang="ru-RU" smtClean="0"/>
              <a:t>03.12.2024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39D2-0607-491A-BCE4-85DA823794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098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6BBED-48AF-4E3F-A6D1-83EF7C53911F}" type="datetimeFigureOut">
              <a:rPr lang="ru-RU" smtClean="0"/>
              <a:t>03.12.2024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39D2-0607-491A-BCE4-85DA823794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2363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6BBED-48AF-4E3F-A6D1-83EF7C53911F}" type="datetimeFigureOut">
              <a:rPr lang="ru-RU" smtClean="0"/>
              <a:t>03.12.2024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39D2-0607-491A-BCE4-85DA823794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5019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6BBED-48AF-4E3F-A6D1-83EF7C53911F}" type="datetimeFigureOut">
              <a:rPr lang="ru-RU" smtClean="0"/>
              <a:t>03.12.2024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39D2-0607-491A-BCE4-85DA823794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4495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6BBED-48AF-4E3F-A6D1-83EF7C53911F}" type="datetimeFigureOut">
              <a:rPr lang="ru-RU" smtClean="0"/>
              <a:t>03.12.2024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39D2-0607-491A-BCE4-85DA823794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9984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6BBED-48AF-4E3F-A6D1-83EF7C53911F}" type="datetimeFigureOut">
              <a:rPr lang="ru-RU" smtClean="0"/>
              <a:t>03.12.2024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D39D2-0607-491A-BCE4-85DA823794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3120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62714" y="2363637"/>
            <a:ext cx="9144000" cy="1594383"/>
          </a:xfrm>
        </p:spPr>
        <p:txBody>
          <a:bodyPr>
            <a:normAutofit/>
          </a:bodyPr>
          <a:lstStyle/>
          <a:p>
            <a:r>
              <a:rPr lang="ru-RU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Всё для крутой </a:t>
            </a:r>
            <a:r>
              <a:rPr lang="ru-RU" sz="5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разметочки</a:t>
            </a:r>
            <a:endParaRPr lang="ru-RU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-1"/>
            <a:ext cx="409433" cy="35484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араллелограмм 3"/>
          <p:cNvSpPr/>
          <p:nvPr/>
        </p:nvSpPr>
        <p:spPr>
          <a:xfrm flipH="1">
            <a:off x="0" y="0"/>
            <a:ext cx="7574280" cy="354842"/>
          </a:xfrm>
          <a:prstGeom prst="parallelogram">
            <a:avLst>
              <a:gd name="adj" fmla="val 7685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араллелограмм 6"/>
          <p:cNvSpPr/>
          <p:nvPr/>
        </p:nvSpPr>
        <p:spPr>
          <a:xfrm flipH="1">
            <a:off x="5295326" y="1"/>
            <a:ext cx="7301557" cy="734799"/>
          </a:xfrm>
          <a:prstGeom prst="parallelogram">
            <a:avLst>
              <a:gd name="adj" fmla="val 49706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араллелограмм 7"/>
          <p:cNvSpPr/>
          <p:nvPr/>
        </p:nvSpPr>
        <p:spPr>
          <a:xfrm flipH="1">
            <a:off x="-808178" y="5697940"/>
            <a:ext cx="11708190" cy="1160060"/>
          </a:xfrm>
          <a:prstGeom prst="parallelogram">
            <a:avLst>
              <a:gd name="adj" fmla="val 6735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араллелограмм 8"/>
          <p:cNvSpPr/>
          <p:nvPr/>
        </p:nvSpPr>
        <p:spPr>
          <a:xfrm flipH="1">
            <a:off x="-808179" y="5207710"/>
            <a:ext cx="5159537" cy="1247681"/>
          </a:xfrm>
          <a:prstGeom prst="parallelogram">
            <a:avLst>
              <a:gd name="adj" fmla="val 49706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43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07" y="233966"/>
            <a:ext cx="8394100" cy="3561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504" y="3220401"/>
            <a:ext cx="5196294" cy="3342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1407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-3" y="0"/>
            <a:ext cx="12191999" cy="6866593"/>
          </a:xfrm>
          <a:prstGeom prst="rect">
            <a:avLst/>
          </a:prstGeom>
          <a:solidFill>
            <a:srgbClr val="7030A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" y="2641600"/>
            <a:ext cx="12191999" cy="1839581"/>
          </a:xfrm>
          <a:prstGeom prst="rect">
            <a:avLst/>
          </a:prstGeom>
          <a:solidFill>
            <a:srgbClr val="7030A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" y="2763519"/>
            <a:ext cx="12191992" cy="1595741"/>
          </a:xfrm>
        </p:spPr>
        <p:txBody>
          <a:bodyPr>
            <a:normAutofit/>
          </a:bodyPr>
          <a:lstStyle/>
          <a:p>
            <a:pPr algn="ctr"/>
            <a:r>
              <a:rPr lang="ru-RU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Кто ищет, тот всегда найдет!</a:t>
            </a:r>
            <a:endParaRPr lang="ru-RU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11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-3" y="0"/>
            <a:ext cx="12191999" cy="6866593"/>
          </a:xfrm>
          <a:prstGeom prst="rect">
            <a:avLst/>
          </a:prstGeom>
          <a:solidFill>
            <a:srgbClr val="7030A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" y="2641600"/>
            <a:ext cx="12191999" cy="1839581"/>
          </a:xfrm>
          <a:prstGeom prst="rect">
            <a:avLst/>
          </a:prstGeom>
          <a:solidFill>
            <a:srgbClr val="7030A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" y="2763519"/>
            <a:ext cx="12191992" cy="1595741"/>
          </a:xfrm>
        </p:spPr>
        <p:txBody>
          <a:bodyPr>
            <a:norm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lang="ru-RU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40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1243584"/>
            <a:ext cx="6096000" cy="561441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9"/>
          <p:cNvSpPr txBox="1">
            <a:spLocks/>
          </p:cNvSpPr>
          <p:nvPr/>
        </p:nvSpPr>
        <p:spPr>
          <a:xfrm>
            <a:off x="0" y="128016"/>
            <a:ext cx="6096000" cy="13270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Синтаксис</a:t>
            </a:r>
          </a:p>
          <a:p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(правила написания инструкций)</a:t>
            </a:r>
            <a:endParaRPr lang="ru-RU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Текст 11"/>
          <p:cNvSpPr txBox="1">
            <a:spLocks/>
          </p:cNvSpPr>
          <p:nvPr/>
        </p:nvSpPr>
        <p:spPr>
          <a:xfrm>
            <a:off x="91462" y="1455025"/>
            <a:ext cx="5916145" cy="540297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just">
              <a:buAutoNum type="arabicPeriod"/>
            </a:pPr>
            <a:r>
              <a:rPr lang="ru-RU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Набор инструкций стиля в </a:t>
            </a:r>
            <a:r>
              <a:rPr lang="en-US" sz="2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документе для элемента </a:t>
            </a:r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ru-RU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документа должен иметь название</a:t>
            </a:r>
          </a:p>
          <a:p>
            <a:pPr marL="457200" indent="-457200" algn="just">
              <a:buFont typeface="Arial" panose="020B0604020202020204" pitchFamily="34" charset="0"/>
              <a:buAutoNum type="arabicPeriod"/>
            </a:pP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Набор инструкций стиля в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документе </a:t>
            </a:r>
            <a:r>
              <a:rPr lang="ru-RU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элемента 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документа </a:t>
            </a:r>
            <a:r>
              <a:rPr lang="ru-RU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должны располагаться внутри фигурных скобок</a:t>
            </a:r>
            <a:endParaRPr lang="en-US" sz="2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AutoNum type="arabicPeriod"/>
            </a:pPr>
            <a:r>
              <a:rPr lang="ru-RU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Свойство от значения свойства должны разделяться двоеточием</a:t>
            </a:r>
          </a:p>
          <a:p>
            <a:pPr marL="457200" indent="-457200" algn="just">
              <a:buFont typeface="Arial" panose="020B0604020202020204" pitchFamily="34" charset="0"/>
              <a:buAutoNum type="arabicPeriod"/>
            </a:pPr>
            <a:r>
              <a:rPr lang="ru-RU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Инструкция должна завершиться ; Это знак для машины, что инструкция завершена, а дальше будет описание новой инструкции</a:t>
            </a:r>
          </a:p>
          <a:p>
            <a:pPr marL="457200" indent="-457200" algn="just">
              <a:buFont typeface="Arial" panose="020B0604020202020204" pitchFamily="34" charset="0"/>
              <a:buAutoNum type="arabicPeriod"/>
            </a:pPr>
            <a:r>
              <a:rPr lang="ru-RU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Если внутри скобок набора свойства повторяются, то будет выполняться та, которая идет раньше.</a:t>
            </a:r>
            <a:endParaRPr lang="ru-RU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AutoNum type="arabicPeriod"/>
            </a:pPr>
            <a:r>
              <a:rPr lang="ru-RU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Наименование инструкций в </a:t>
            </a:r>
            <a:r>
              <a:rPr lang="en-US" sz="2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-документе должно совпадать с наименованием </a:t>
            </a:r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ru-RU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</a:t>
            </a:r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ru-RU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тега элемента в </a:t>
            </a:r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ru-RU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документе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3821" r="3124"/>
          <a:stretch/>
        </p:blipFill>
        <p:spPr>
          <a:xfrm>
            <a:off x="6262556" y="3823985"/>
            <a:ext cx="4966276" cy="1445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Текст 11"/>
          <p:cNvSpPr txBox="1">
            <a:spLocks/>
          </p:cNvSpPr>
          <p:nvPr/>
        </p:nvSpPr>
        <p:spPr>
          <a:xfrm>
            <a:off x="6262556" y="5422392"/>
            <a:ext cx="5929444" cy="143560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тэга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style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документе синтаксис тот же. Прописывается внутри тега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атрибута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style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документе инструкции пишутся внутри двойных кавычек. Сюда относится п.3 и п.4.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660" y="0"/>
            <a:ext cx="8666340" cy="791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7" y="1041010"/>
            <a:ext cx="4616636" cy="2869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642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1243584"/>
            <a:ext cx="6096000" cy="561441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>
            <a:spLocks noChangeAspect="1"/>
          </p:cNvSpPr>
          <p:nvPr/>
        </p:nvSpPr>
        <p:spPr>
          <a:xfrm>
            <a:off x="11580000" y="-1"/>
            <a:ext cx="61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9"/>
          <p:cNvSpPr txBox="1">
            <a:spLocks/>
          </p:cNvSpPr>
          <p:nvPr/>
        </p:nvSpPr>
        <p:spPr>
          <a:xfrm>
            <a:off x="0" y="128016"/>
            <a:ext cx="6096000" cy="13270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Синтаксис</a:t>
            </a:r>
          </a:p>
          <a:p>
            <a:pPr algn="ctr"/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(правила написания инструкций)</a:t>
            </a:r>
            <a:endParaRPr lang="ru-RU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Текст 11"/>
          <p:cNvSpPr txBox="1">
            <a:spLocks/>
          </p:cNvSpPr>
          <p:nvPr/>
        </p:nvSpPr>
        <p:spPr>
          <a:xfrm>
            <a:off x="91462" y="1719072"/>
            <a:ext cx="5916145" cy="513892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 одного элемента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могут иметь одинаковые наименования</a:t>
            </a:r>
          </a:p>
          <a:p>
            <a:pPr marL="457200" indent="-457200" algn="just"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 нескольких элементов может быть одинаковое наименование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тогда для разных элементов будут выполняться одинаковые инструкции стиля</a:t>
            </a:r>
          </a:p>
          <a:p>
            <a:pPr marL="457200" indent="-457200" algn="just"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документе если у нескольких наборов инструкций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тега повторяется свойство (с разными значениями), то выполнятся те «повторяющиеся» инструкции, которые указаны раньше или указаны в наборе, который выше по иерархии (иерархия в следующем слайде).</a:t>
            </a:r>
          </a:p>
          <a:p>
            <a:pPr marL="457200" indent="-457200" algn="just"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Если внутри скобок повторяется свойство, то выполняется то, которое указано раньше.</a:t>
            </a:r>
          </a:p>
          <a:p>
            <a:pPr marL="457200" indent="-457200" algn="just">
              <a:buAutoNum type="arabicPeriod"/>
            </a:pPr>
            <a:endParaRPr lang="ru-RU" sz="2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459" y="5209515"/>
            <a:ext cx="5125165" cy="126700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607" y="1022299"/>
            <a:ext cx="6184393" cy="351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6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/>
          </p:cNvSpPr>
          <p:nvPr/>
        </p:nvSpPr>
        <p:spPr>
          <a:xfrm>
            <a:off x="612000" y="611999"/>
            <a:ext cx="10968000" cy="563400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11580000" y="-1"/>
            <a:ext cx="61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612000" y="611999"/>
            <a:ext cx="5484000" cy="1171081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Иерархия выполнения инструкций стиля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Текст 11"/>
          <p:cNvSpPr>
            <a:spLocks noGrp="1"/>
          </p:cNvSpPr>
          <p:nvPr>
            <p:ph type="body" sz="half" idx="2"/>
          </p:nvPr>
        </p:nvSpPr>
        <p:spPr>
          <a:xfrm>
            <a:off x="1205689" y="2349249"/>
            <a:ext cx="3594912" cy="424023"/>
          </a:xfrm>
        </p:spPr>
        <p:txBody>
          <a:bodyPr>
            <a:norm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Атрибут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style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элементе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>
            <a:spLocks noChangeAspect="1"/>
          </p:cNvSpPr>
          <p:nvPr/>
        </p:nvSpPr>
        <p:spPr>
          <a:xfrm>
            <a:off x="718347" y="2395665"/>
            <a:ext cx="313899" cy="31389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>
            <a:spLocks noChangeAspect="1"/>
          </p:cNvSpPr>
          <p:nvPr/>
        </p:nvSpPr>
        <p:spPr>
          <a:xfrm>
            <a:off x="718346" y="2909610"/>
            <a:ext cx="313899" cy="31389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>
            <a:spLocks noChangeAspect="1"/>
          </p:cNvSpPr>
          <p:nvPr/>
        </p:nvSpPr>
        <p:spPr>
          <a:xfrm>
            <a:off x="718346" y="3437623"/>
            <a:ext cx="313899" cy="31389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>
            <a:spLocks/>
          </p:cNvSpPr>
          <p:nvPr/>
        </p:nvSpPr>
        <p:spPr>
          <a:xfrm>
            <a:off x="2076390" y="1879536"/>
            <a:ext cx="2555220" cy="54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11"/>
          <p:cNvSpPr txBox="1">
            <a:spLocks/>
          </p:cNvSpPr>
          <p:nvPr/>
        </p:nvSpPr>
        <p:spPr>
          <a:xfrm>
            <a:off x="1205689" y="2863194"/>
            <a:ext cx="3751208" cy="406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Атрибут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элементе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Текст 11"/>
          <p:cNvSpPr txBox="1">
            <a:spLocks/>
          </p:cNvSpPr>
          <p:nvPr/>
        </p:nvSpPr>
        <p:spPr>
          <a:xfrm>
            <a:off x="1205689" y="3383834"/>
            <a:ext cx="3751208" cy="406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Атрибут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элементе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 24"/>
          <p:cNvSpPr>
            <a:spLocks noChangeAspect="1"/>
          </p:cNvSpPr>
          <p:nvPr/>
        </p:nvSpPr>
        <p:spPr>
          <a:xfrm>
            <a:off x="718346" y="3954211"/>
            <a:ext cx="313899" cy="31389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Текст 11"/>
          <p:cNvSpPr txBox="1">
            <a:spLocks/>
          </p:cNvSpPr>
          <p:nvPr/>
        </p:nvSpPr>
        <p:spPr>
          <a:xfrm>
            <a:off x="1205689" y="3900422"/>
            <a:ext cx="3751208" cy="406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Тег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документе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8520"/>
          <a:stretch/>
        </p:blipFill>
        <p:spPr>
          <a:xfrm>
            <a:off x="4904232" y="1704328"/>
            <a:ext cx="7287768" cy="560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595" y="2328791"/>
            <a:ext cx="5481092" cy="335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9541" y="5378110"/>
            <a:ext cx="5944430" cy="1076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Текст 11"/>
          <p:cNvSpPr txBox="1">
            <a:spLocks/>
          </p:cNvSpPr>
          <p:nvPr/>
        </p:nvSpPr>
        <p:spPr>
          <a:xfrm>
            <a:off x="718346" y="4397074"/>
            <a:ext cx="3751208" cy="1284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Противоречие повторяющихся свойств с разными значениями для одного элемента решается иерархией. На примере с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color.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41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/>
          </p:cNvSpPr>
          <p:nvPr/>
        </p:nvSpPr>
        <p:spPr>
          <a:xfrm>
            <a:off x="612000" y="611999"/>
            <a:ext cx="10968000" cy="563400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11580000" y="-1"/>
            <a:ext cx="61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106424" y="718092"/>
            <a:ext cx="8942832" cy="604153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написания стилей в документе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Объект 10"/>
          <p:cNvSpPr>
            <a:spLocks noGrp="1"/>
          </p:cNvSpPr>
          <p:nvPr>
            <p:ph idx="1"/>
          </p:nvPr>
        </p:nvSpPr>
        <p:spPr>
          <a:xfrm>
            <a:off x="6035040" y="611999"/>
            <a:ext cx="5544960" cy="5634001"/>
          </a:xfrm>
        </p:spPr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8" name="Прямоугольник 17"/>
          <p:cNvSpPr>
            <a:spLocks/>
          </p:cNvSpPr>
          <p:nvPr/>
        </p:nvSpPr>
        <p:spPr>
          <a:xfrm rot="16200000">
            <a:off x="535213" y="997308"/>
            <a:ext cx="648000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419" y="1428338"/>
            <a:ext cx="8630941" cy="5385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256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/>
          </p:cNvSpPr>
          <p:nvPr/>
        </p:nvSpPr>
        <p:spPr>
          <a:xfrm>
            <a:off x="612000" y="611999"/>
            <a:ext cx="10968000" cy="563400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11580000" y="-1"/>
            <a:ext cx="61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115568" y="951877"/>
            <a:ext cx="8421624" cy="648001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Объект 10"/>
          <p:cNvSpPr>
            <a:spLocks noGrp="1"/>
          </p:cNvSpPr>
          <p:nvPr>
            <p:ph idx="1"/>
          </p:nvPr>
        </p:nvSpPr>
        <p:spPr>
          <a:xfrm>
            <a:off x="6035040" y="611999"/>
            <a:ext cx="5544960" cy="5634001"/>
          </a:xfrm>
        </p:spPr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8" name="Прямоугольник 17"/>
          <p:cNvSpPr>
            <a:spLocks/>
          </p:cNvSpPr>
          <p:nvPr/>
        </p:nvSpPr>
        <p:spPr>
          <a:xfrm rot="16200000">
            <a:off x="622526" y="1253018"/>
            <a:ext cx="648000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8" y="2456661"/>
            <a:ext cx="12154532" cy="2225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433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3133522" y="5743575"/>
            <a:ext cx="5924953" cy="127068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833120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Margin </a:t>
            </a:r>
            <a:r>
              <a:rPr lang="ru-RU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padding</a:t>
            </a:r>
            <a:endParaRPr lang="ru-RU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31" y="1281112"/>
            <a:ext cx="5735169" cy="429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281112"/>
            <a:ext cx="5735170" cy="429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72154" y="5743575"/>
            <a:ext cx="5847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</a:rPr>
              <a:t>Сверху – вниз, по часовой стрелке</a:t>
            </a:r>
          </a:p>
          <a:p>
            <a:pPr algn="ctr"/>
            <a:endParaRPr lang="ru-RU" b="1" dirty="0" smtClean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% </a:t>
            </a:r>
            <a:r>
              <a:rPr lang="ru-RU" b="1" dirty="0" smtClean="0">
                <a:solidFill>
                  <a:schemeClr val="bg1"/>
                </a:solidFill>
              </a:rPr>
              <a:t>вычисляется относительно родительского контейнера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85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5411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Display</a:t>
            </a:r>
            <a:endParaRPr lang="ru-RU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17866" y="1062037"/>
            <a:ext cx="3095625" cy="5191125"/>
          </a:xfrm>
        </p:spPr>
        <p:txBody>
          <a:bodyPr/>
          <a:lstStyle/>
          <a:p>
            <a:pPr marL="0" indent="0">
              <a:buNone/>
            </a:pPr>
            <a:r>
              <a:rPr lang="ru-RU" b="1" dirty="0" smtClean="0"/>
              <a:t>Набор значений:</a:t>
            </a:r>
          </a:p>
          <a:p>
            <a:r>
              <a:rPr lang="en-US" b="1" dirty="0" smtClean="0"/>
              <a:t>none;</a:t>
            </a:r>
          </a:p>
          <a:p>
            <a:r>
              <a:rPr lang="en-US" b="1" dirty="0" smtClean="0"/>
              <a:t>block;</a:t>
            </a:r>
          </a:p>
          <a:p>
            <a:r>
              <a:rPr lang="en-US" b="1" dirty="0" smtClean="0"/>
              <a:t>inline;</a:t>
            </a:r>
          </a:p>
          <a:p>
            <a:r>
              <a:rPr lang="en-US" b="1" dirty="0" smtClean="0"/>
              <a:t>inline-block;</a:t>
            </a:r>
          </a:p>
          <a:p>
            <a:r>
              <a:rPr lang="en-US" b="1" dirty="0" smtClean="0"/>
              <a:t>flex;</a:t>
            </a:r>
          </a:p>
          <a:p>
            <a:r>
              <a:rPr lang="en-US" b="1" dirty="0" smtClean="0"/>
              <a:t>run-in;</a:t>
            </a:r>
          </a:p>
          <a:p>
            <a:r>
              <a:rPr lang="en-US" b="1" dirty="0" smtClean="0"/>
              <a:t>list-item;</a:t>
            </a:r>
          </a:p>
          <a:p>
            <a:r>
              <a:rPr lang="en-US" b="1" dirty="0" smtClean="0"/>
              <a:t>table;</a:t>
            </a:r>
          </a:p>
          <a:p>
            <a:r>
              <a:rPr lang="en-US" b="1" dirty="0" smtClean="0"/>
              <a:t>grid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552659" y="2461846"/>
            <a:ext cx="5064370" cy="198957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838200" y="1800225"/>
            <a:ext cx="5257800" cy="3714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/>
                </a:solidFill>
              </a:rPr>
              <a:t>Определяет набор свойств, которые можно применить к контейнеру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05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89452" y="960120"/>
            <a:ext cx="5687786" cy="5586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>
            <a:spLocks noChangeAspect="1"/>
          </p:cNvSpPr>
          <p:nvPr/>
        </p:nvSpPr>
        <p:spPr>
          <a:xfrm>
            <a:off x="11580000" y="-1"/>
            <a:ext cx="61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9"/>
          <p:cNvSpPr txBox="1">
            <a:spLocks/>
          </p:cNvSpPr>
          <p:nvPr/>
        </p:nvSpPr>
        <p:spPr>
          <a:xfrm>
            <a:off x="985820" y="210313"/>
            <a:ext cx="3895050" cy="6766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 чего начать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Текст 11"/>
          <p:cNvSpPr txBox="1">
            <a:spLocks/>
          </p:cNvSpPr>
          <p:nvPr/>
        </p:nvSpPr>
        <p:spPr>
          <a:xfrm>
            <a:off x="91463" y="1170432"/>
            <a:ext cx="5685572" cy="519379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Создаем папку, в которой будут храниться все ваши документы.</a:t>
            </a:r>
          </a:p>
          <a:p>
            <a:pPr marL="0" indent="0" algn="just">
              <a:buNone/>
            </a:pP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Запускаем среду разработки 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погуглите</a:t>
            </a: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сами, что это за программа, если будут вопросы – задавайте).</a:t>
            </a:r>
          </a:p>
          <a:p>
            <a:pPr marL="0" indent="0" algn="just">
              <a:buNone/>
            </a:pP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Жмем в левом верхнем углу 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endParaRPr lang="ru-RU" sz="1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В меню выбираем 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Folder</a:t>
            </a: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выбираем свою созданную папку и жмем «Выбор папки»</a:t>
            </a:r>
          </a:p>
          <a:p>
            <a:pPr marL="0" indent="0" algn="just">
              <a:buNone/>
            </a:pP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Создаем файл с расширением 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 варианта)</a:t>
            </a:r>
          </a:p>
          <a:p>
            <a:pPr marL="0" indent="0" algn="just">
              <a:buNone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Первый вариант</a:t>
            </a:r>
          </a:p>
          <a:p>
            <a:pPr marL="0" indent="0" algn="just">
              <a:buNone/>
            </a:pP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Создаем вручную текстовый файл в папке, даем имя и меняем расширение 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.txt </a:t>
            </a: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Второй</a:t>
            </a:r>
            <a:endParaRPr lang="en-US" sz="1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а) Жмем на иконку файла с плюсиком в меню рядом с названием папки</a:t>
            </a:r>
          </a:p>
          <a:p>
            <a:pPr marL="0" indent="0" algn="just">
              <a:buNone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б) Даем ему название с расширением 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marL="0" indent="0" algn="ctr">
              <a:buNone/>
            </a:pPr>
            <a:r>
              <a:rPr lang="ru-RU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Всё, красота, начало положено!!!</a:t>
            </a:r>
            <a:endParaRPr lang="en-US" sz="20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de-DE" sz="1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035" y="731458"/>
            <a:ext cx="6194723" cy="1463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887" y="1977396"/>
            <a:ext cx="2819400" cy="1476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5170" y="2194498"/>
            <a:ext cx="3172268" cy="16480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/>
          <a:srcRect r="19960"/>
          <a:stretch/>
        </p:blipFill>
        <p:spPr>
          <a:xfrm>
            <a:off x="8388233" y="4201747"/>
            <a:ext cx="3309205" cy="2162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9887" y="4699634"/>
            <a:ext cx="2475828" cy="11357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3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0" y="1690687"/>
            <a:ext cx="6096000" cy="4351338"/>
          </a:xfrm>
        </p:spPr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ru-RU" dirty="0" smtClean="0">
                <a:solidFill>
                  <a:srgbClr val="7030A0"/>
                </a:solidFill>
              </a:rPr>
              <a:t>вообще не показывается</a:t>
            </a:r>
            <a:endParaRPr lang="en-US" dirty="0" smtClean="0">
              <a:solidFill>
                <a:srgbClr val="7030A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ru-RU" dirty="0" smtClean="0">
                <a:solidFill>
                  <a:srgbClr val="7030A0"/>
                </a:solidFill>
              </a:rPr>
              <a:t>совсем</a:t>
            </a:r>
            <a:endParaRPr lang="en-US" dirty="0" smtClean="0">
              <a:solidFill>
                <a:srgbClr val="7030A0"/>
              </a:solidFill>
            </a:endParaRPr>
          </a:p>
          <a:p>
            <a:pPr marL="0" indent="0" algn="ctr">
              <a:buNone/>
            </a:pPr>
            <a:endParaRPr lang="en-US" dirty="0" smtClean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ru-RU" dirty="0" smtClean="0">
                <a:solidFill>
                  <a:srgbClr val="7030A0"/>
                </a:solidFill>
              </a:rPr>
              <a:t>Его нет, но он есть</a:t>
            </a:r>
            <a:endParaRPr lang="en-US" dirty="0" smtClean="0">
              <a:solidFill>
                <a:srgbClr val="7030A0"/>
              </a:solidFill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block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6096000" y="365124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6" name="Заголовок 3"/>
          <p:cNvSpPr txBox="1">
            <a:spLocks/>
          </p:cNvSpPr>
          <p:nvPr/>
        </p:nvSpPr>
        <p:spPr>
          <a:xfrm>
            <a:off x="6096000" y="365124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none</a:t>
            </a:r>
            <a:endParaRPr lang="ru-RU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0" y="1690685"/>
            <a:ext cx="6096000" cy="51673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dirty="0" smtClean="0">
                <a:solidFill>
                  <a:schemeClr val="bg1"/>
                </a:solidFill>
              </a:rPr>
              <a:t>Разворачивается на всю возможную ширину, поэтому лучше явно указывать размеры </a:t>
            </a:r>
            <a:endParaRPr lang="en-US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dirty="0" smtClean="0">
                <a:solidFill>
                  <a:schemeClr val="bg1"/>
                </a:solidFill>
              </a:rPr>
              <a:t>Располагаются относительно друг друга вертикально (друг за другом)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dirty="0" smtClean="0">
                <a:solidFill>
                  <a:schemeClr val="bg1"/>
                </a:solidFill>
              </a:rPr>
              <a:t>Слипаются, если нет </a:t>
            </a:r>
            <a:r>
              <a:rPr lang="en-US" dirty="0" smtClean="0">
                <a:solidFill>
                  <a:schemeClr val="bg1"/>
                </a:solidFill>
              </a:rPr>
              <a:t>margin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dirty="0" smtClean="0">
                <a:solidFill>
                  <a:schemeClr val="bg1"/>
                </a:solidFill>
              </a:rPr>
              <a:t>Чаще всего – это значение по умолчанию (</a:t>
            </a:r>
            <a:r>
              <a:rPr lang="en-US" dirty="0" smtClean="0">
                <a:solidFill>
                  <a:schemeClr val="bg1"/>
                </a:solidFill>
              </a:rPr>
              <a:t>div, p, h</a:t>
            </a:r>
            <a:r>
              <a:rPr lang="ru-RU" dirty="0" smtClean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chemeClr val="bg1"/>
                </a:solidFill>
              </a:rPr>
              <a:t>pre)</a:t>
            </a:r>
            <a:endParaRPr lang="ru-RU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position, top, bottom, right, left, border, transform</a:t>
            </a:r>
            <a:r>
              <a:rPr lang="ru-RU" dirty="0" smtClean="0">
                <a:solidFill>
                  <a:schemeClr val="bg1"/>
                </a:solidFill>
              </a:rPr>
              <a:t> (</a:t>
            </a:r>
            <a:r>
              <a:rPr lang="en-US" dirty="0" smtClean="0">
                <a:solidFill>
                  <a:schemeClr val="bg1"/>
                </a:solidFill>
              </a:rPr>
              <a:t>translate</a:t>
            </a:r>
            <a:r>
              <a:rPr lang="ru-RU" dirty="0" smtClean="0">
                <a:solidFill>
                  <a:schemeClr val="bg1"/>
                </a:solidFill>
              </a:rPr>
              <a:t>)</a:t>
            </a:r>
            <a:r>
              <a:rPr lang="en-US" dirty="0" smtClean="0">
                <a:solidFill>
                  <a:schemeClr val="bg1"/>
                </a:solidFill>
              </a:rPr>
              <a:t>, content, line-height</a:t>
            </a:r>
            <a:r>
              <a:rPr lang="ru-RU" dirty="0" smtClean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chemeClr val="bg1"/>
                </a:solidFill>
              </a:rPr>
              <a:t>z-index (</a:t>
            </a:r>
            <a:r>
              <a:rPr lang="ru-RU" dirty="0" smtClean="0">
                <a:solidFill>
                  <a:schemeClr val="bg1"/>
                </a:solidFill>
              </a:rPr>
              <a:t>только с </a:t>
            </a:r>
            <a:r>
              <a:rPr lang="en-US" dirty="0" smtClean="0">
                <a:solidFill>
                  <a:schemeClr val="bg1"/>
                </a:solidFill>
              </a:rPr>
              <a:t>position</a:t>
            </a:r>
            <a:r>
              <a:rPr lang="ru-RU" dirty="0" smtClean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chemeClr val="bg1"/>
                </a:solidFill>
              </a:rPr>
              <a:t>relative / absolute / fixed</a:t>
            </a:r>
            <a:r>
              <a:rPr lang="ru-RU" dirty="0" smtClean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6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12699"/>
            <a:ext cx="6096000" cy="1031874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</a:t>
            </a:r>
            <a:endParaRPr lang="ru-RU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6096000" y="365124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3"/>
          <p:cNvSpPr txBox="1">
            <a:spLocks/>
          </p:cNvSpPr>
          <p:nvPr/>
        </p:nvSpPr>
        <p:spPr>
          <a:xfrm>
            <a:off x="6096000" y="12699"/>
            <a:ext cx="6096000" cy="1031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inline-block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0" y="1044575"/>
            <a:ext cx="6096000" cy="581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000" dirty="0" smtClean="0"/>
              <a:t>Разворачивается по ширине в зависимости от содержимого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000" dirty="0" smtClean="0"/>
              <a:t>Размеры нельзя поменять. Если укажешь размеры, их будут тупо </a:t>
            </a:r>
            <a:r>
              <a:rPr lang="ru-RU" sz="2000" dirty="0" err="1" smtClean="0"/>
              <a:t>игнорить</a:t>
            </a:r>
            <a:r>
              <a:rPr lang="ru-RU" sz="2000" dirty="0" smtClean="0"/>
              <a:t> </a:t>
            </a:r>
            <a:endParaRPr lang="en-US" sz="2000" dirty="0" smtClean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000" dirty="0" smtClean="0"/>
              <a:t>Располагаются относительно друг друга горизонтально (друг за другом), в строку 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000" dirty="0" smtClean="0"/>
              <a:t>Если блоки с этим значением прописать через </a:t>
            </a:r>
            <a:r>
              <a:rPr lang="ru-RU" sz="2000" dirty="0" err="1" smtClean="0"/>
              <a:t>ентер</a:t>
            </a:r>
            <a:r>
              <a:rPr lang="ru-RU" sz="2000" dirty="0" smtClean="0"/>
              <a:t> – между ними будет отображаться пробел, если слитно в строку – нет.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000" dirty="0" smtClean="0"/>
              <a:t>Присутствует </a:t>
            </a:r>
            <a:r>
              <a:rPr lang="ru-RU" sz="2000" dirty="0" err="1" smtClean="0"/>
              <a:t>автоперенос</a:t>
            </a:r>
            <a:r>
              <a:rPr lang="ru-RU" sz="2000" dirty="0" smtClean="0"/>
              <a:t> на </a:t>
            </a:r>
            <a:r>
              <a:rPr lang="ru-RU" sz="2000" dirty="0" err="1" smtClean="0"/>
              <a:t>др</a:t>
            </a:r>
            <a:r>
              <a:rPr lang="ru-RU" sz="2000" dirty="0" smtClean="0"/>
              <a:t> строку (получатся разные боксы)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000" dirty="0" smtClean="0"/>
              <a:t>По умолчанию значение у </a:t>
            </a:r>
            <a:r>
              <a:rPr lang="en-US" sz="2000" dirty="0" smtClean="0"/>
              <a:t>&lt;a&gt;</a:t>
            </a:r>
            <a:endParaRPr lang="ru-RU" sz="2000" dirty="0" smtClean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 smtClean="0">
                <a:solidFill>
                  <a:srgbClr val="7030A0"/>
                </a:solidFill>
              </a:rPr>
              <a:t>Отличие от </a:t>
            </a:r>
            <a:r>
              <a:rPr lang="en-US" sz="2000" dirty="0" smtClean="0">
                <a:solidFill>
                  <a:srgbClr val="7030A0"/>
                </a:solidFill>
              </a:rPr>
              <a:t>block</a:t>
            </a:r>
            <a:r>
              <a:rPr lang="ru-RU" sz="2000" dirty="0" smtClean="0">
                <a:solidFill>
                  <a:srgbClr val="7030A0"/>
                </a:solidFill>
              </a:rPr>
              <a:t>: </a:t>
            </a:r>
            <a:r>
              <a:rPr lang="en-US" sz="2000" dirty="0" smtClean="0">
                <a:solidFill>
                  <a:srgbClr val="7030A0"/>
                </a:solidFill>
              </a:rPr>
              <a:t>inline </a:t>
            </a:r>
            <a:r>
              <a:rPr lang="ru-RU" sz="2000" dirty="0" smtClean="0">
                <a:solidFill>
                  <a:srgbClr val="7030A0"/>
                </a:solidFill>
              </a:rPr>
              <a:t>состоит из набора блоков, </a:t>
            </a:r>
            <a:r>
              <a:rPr lang="en-US" sz="2000" dirty="0" smtClean="0">
                <a:solidFill>
                  <a:srgbClr val="7030A0"/>
                </a:solidFill>
              </a:rPr>
              <a:t>block</a:t>
            </a:r>
            <a:r>
              <a:rPr lang="ru-RU" sz="2000" dirty="0" smtClean="0">
                <a:solidFill>
                  <a:srgbClr val="7030A0"/>
                </a:solidFill>
              </a:rPr>
              <a:t> - единый прямоугольник</a:t>
            </a:r>
            <a:r>
              <a:rPr lang="en-US" sz="2000" dirty="0" smtClean="0">
                <a:solidFill>
                  <a:srgbClr val="7030A0"/>
                </a:solidFill>
              </a:rPr>
              <a:t>.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rgbClr val="FF0000"/>
                </a:solidFill>
              </a:rPr>
              <a:t>Ну и между блоком и </a:t>
            </a:r>
            <a:r>
              <a:rPr lang="ru-RU" sz="2000" dirty="0" err="1" smtClean="0">
                <a:solidFill>
                  <a:srgbClr val="FF0000"/>
                </a:solidFill>
              </a:rPr>
              <a:t>инлайнами</a:t>
            </a:r>
            <a:r>
              <a:rPr lang="ru-RU" sz="2000" dirty="0" smtClean="0">
                <a:solidFill>
                  <a:srgbClr val="FF0000"/>
                </a:solidFill>
              </a:rPr>
              <a:t> всегда будет перенос строки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u-RU" sz="2000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6096000" y="1044574"/>
            <a:ext cx="6096000" cy="5813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000" dirty="0" smtClean="0">
                <a:solidFill>
                  <a:schemeClr val="bg1"/>
                </a:solidFill>
              </a:rPr>
              <a:t>Тоже ширина в зависимости от содержимого. Как у </a:t>
            </a:r>
            <a:r>
              <a:rPr lang="en-US" sz="2000" dirty="0" smtClean="0">
                <a:solidFill>
                  <a:schemeClr val="bg1"/>
                </a:solidFill>
              </a:rPr>
              <a:t>inline</a:t>
            </a:r>
            <a:endParaRPr lang="ru-RU" sz="2000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000" dirty="0" smtClean="0">
                <a:solidFill>
                  <a:schemeClr val="bg1"/>
                </a:solidFill>
              </a:rPr>
              <a:t>Размеры МОЖНО поменять. Как у </a:t>
            </a:r>
            <a:r>
              <a:rPr lang="en-US" sz="2000" dirty="0" smtClean="0">
                <a:solidFill>
                  <a:schemeClr val="bg1"/>
                </a:solidFill>
              </a:rPr>
              <a:t>block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000" dirty="0" smtClean="0">
                <a:solidFill>
                  <a:schemeClr val="bg1"/>
                </a:solidFill>
              </a:rPr>
              <a:t>Располагаются относительно друг друга так же в строку. Как у </a:t>
            </a:r>
            <a:r>
              <a:rPr lang="en-US" sz="2000" dirty="0" smtClean="0">
                <a:solidFill>
                  <a:schemeClr val="bg1"/>
                </a:solidFill>
              </a:rPr>
              <a:t>inline</a:t>
            </a:r>
            <a:endParaRPr lang="ru-RU" sz="2000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000" dirty="0" smtClean="0">
                <a:solidFill>
                  <a:schemeClr val="bg1"/>
                </a:solidFill>
              </a:rPr>
              <a:t>Если блоки с этим значением прописать через </a:t>
            </a:r>
            <a:r>
              <a:rPr lang="ru-RU" sz="2000" dirty="0" err="1" smtClean="0">
                <a:solidFill>
                  <a:schemeClr val="bg1"/>
                </a:solidFill>
              </a:rPr>
              <a:t>ентер</a:t>
            </a:r>
            <a:r>
              <a:rPr lang="ru-RU" sz="2000" dirty="0" smtClean="0">
                <a:solidFill>
                  <a:schemeClr val="bg1"/>
                </a:solidFill>
              </a:rPr>
              <a:t> – между ними будет отображаться пробел, если слитно в строку – нет.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000" dirty="0" smtClean="0">
                <a:solidFill>
                  <a:schemeClr val="bg1"/>
                </a:solidFill>
              </a:rPr>
              <a:t>Единый прямоугольник. Как у </a:t>
            </a:r>
            <a:r>
              <a:rPr lang="en-US" sz="2000" dirty="0" smtClean="0">
                <a:solidFill>
                  <a:schemeClr val="bg1"/>
                </a:solidFill>
              </a:rPr>
              <a:t>block.</a:t>
            </a:r>
            <a:endParaRPr lang="ru-RU" sz="2000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43850" y="5553075"/>
            <a:ext cx="2848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line-height</a:t>
            </a:r>
            <a:r>
              <a:rPr lang="ru-RU" sz="2400" dirty="0" smtClean="0">
                <a:solidFill>
                  <a:schemeClr val="bg1"/>
                </a:solidFill>
              </a:rPr>
              <a:t>, </a:t>
            </a:r>
            <a:r>
              <a:rPr lang="de-DE" sz="2400" dirty="0">
                <a:solidFill>
                  <a:schemeClr val="bg1"/>
                </a:solidFill>
              </a:rPr>
              <a:t>text-</a:t>
            </a:r>
            <a:r>
              <a:rPr lang="de-DE" sz="2400" dirty="0" err="1">
                <a:solidFill>
                  <a:schemeClr val="bg1"/>
                </a:solidFill>
              </a:rPr>
              <a:t>align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56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9100" y="374650"/>
            <a:ext cx="52578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400" y="1825625"/>
            <a:ext cx="5943600" cy="435133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display: table; </a:t>
            </a:r>
            <a:r>
              <a:rPr lang="ru-RU" dirty="0" smtClean="0">
                <a:solidFill>
                  <a:schemeClr val="bg1"/>
                </a:solidFill>
              </a:rPr>
              <a:t>- для всей таблички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display: table-row;</a:t>
            </a:r>
            <a:r>
              <a:rPr lang="ru-RU" dirty="0" smtClean="0">
                <a:solidFill>
                  <a:schemeClr val="bg1"/>
                </a:solidFill>
              </a:rPr>
              <a:t> - для строки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display: table-cell;</a:t>
            </a:r>
            <a:r>
              <a:rPr lang="ru-RU" dirty="0" smtClean="0">
                <a:solidFill>
                  <a:schemeClr val="bg1"/>
                </a:solidFill>
              </a:rPr>
              <a:t> - для ячейки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ru-RU" dirty="0" smtClean="0">
                <a:solidFill>
                  <a:schemeClr val="bg1"/>
                </a:solidFill>
              </a:rPr>
              <a:t>Выравнивание с помощью </a:t>
            </a:r>
            <a:endParaRPr lang="ru-RU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3200" dirty="0" smtClean="0">
                <a:solidFill>
                  <a:srgbClr val="00B050"/>
                </a:solidFill>
              </a:rPr>
              <a:t>vertical-align</a:t>
            </a:r>
            <a:endParaRPr lang="ru-RU" sz="3200" dirty="0">
              <a:solidFill>
                <a:srgbClr val="00B050"/>
              </a:solidFill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515100" y="374649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list-item, run-in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217920" y="1825625"/>
            <a:ext cx="59740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ru-RU" dirty="0" smtClean="0"/>
              <a:t>Используется для элементов списка. Добавляет еще блок со значком (пункт, нумерация, буквы)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Свойство для значка: </a:t>
            </a:r>
            <a:r>
              <a:rPr lang="de-DE" dirty="0" smtClean="0">
                <a:solidFill>
                  <a:srgbClr val="00B050"/>
                </a:solidFill>
              </a:rPr>
              <a:t>list-style</a:t>
            </a:r>
            <a:endParaRPr lang="ru-RU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2. Блоки </a:t>
            </a:r>
            <a:r>
              <a:rPr lang="en-US" dirty="0" smtClean="0"/>
              <a:t>run-in </a:t>
            </a:r>
            <a:r>
              <a:rPr lang="ru-RU" dirty="0" smtClean="0"/>
              <a:t>на сколько я знаю отображаются в начале следующего </a:t>
            </a:r>
            <a:r>
              <a:rPr lang="en-US" dirty="0" smtClean="0"/>
              <a:t>block</a:t>
            </a:r>
            <a:r>
              <a:rPr lang="ru-RU" dirty="0" smtClean="0"/>
              <a:t> как </a:t>
            </a:r>
            <a:r>
              <a:rPr lang="ru-RU" dirty="0" err="1" smtClean="0"/>
              <a:t>инлайн</a:t>
            </a:r>
            <a:r>
              <a:rPr lang="ru-RU" dirty="0" smtClean="0"/>
              <a:t>-блок, часть </a:t>
            </a:r>
            <a:r>
              <a:rPr lang="en-US" dirty="0" smtClean="0"/>
              <a:t>block</a:t>
            </a:r>
            <a:r>
              <a:rPr lang="ru-RU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91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4589249" y="-381391"/>
            <a:ext cx="3013501" cy="130182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2042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float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6896" y="1023730"/>
            <a:ext cx="6380920" cy="583427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2000" dirty="0" smtClean="0"/>
              <a:t>Набор значений: </a:t>
            </a:r>
            <a:r>
              <a:rPr lang="en-US" sz="2400" b="1" dirty="0" smtClean="0"/>
              <a:t>left,</a:t>
            </a:r>
            <a:r>
              <a:rPr lang="ru-RU" sz="2400" b="1" dirty="0" smtClean="0"/>
              <a:t> </a:t>
            </a:r>
            <a:r>
              <a:rPr lang="en-US" sz="2400" b="1" dirty="0" smtClean="0"/>
              <a:t>right,</a:t>
            </a:r>
            <a:r>
              <a:rPr lang="ru-RU" sz="2400" b="1" dirty="0" smtClean="0"/>
              <a:t> </a:t>
            </a:r>
            <a:r>
              <a:rPr lang="en-US" sz="2400" b="1" dirty="0" smtClean="0"/>
              <a:t>none,</a:t>
            </a:r>
            <a:r>
              <a:rPr lang="ru-RU" sz="2400" b="1" dirty="0" smtClean="0"/>
              <a:t> </a:t>
            </a:r>
            <a:r>
              <a:rPr lang="en-US" sz="2400" b="1" dirty="0" smtClean="0"/>
              <a:t>inherit.</a:t>
            </a:r>
          </a:p>
          <a:p>
            <a:pPr marL="0" indent="0">
              <a:buNone/>
            </a:pPr>
            <a:r>
              <a:rPr lang="ru-RU" sz="2000" dirty="0" smtClean="0"/>
              <a:t>Похож на </a:t>
            </a:r>
            <a:r>
              <a:rPr lang="en-US" sz="2000" dirty="0" smtClean="0"/>
              <a:t>display: inline-block;</a:t>
            </a:r>
            <a:r>
              <a:rPr lang="ru-RU" sz="2000" dirty="0" smtClean="0"/>
              <a:t> (элементы будут располагаться в строку)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rgbClr val="FF0000"/>
                </a:solidFill>
              </a:rPr>
              <a:t>«Обтекание элементов вокруг себя»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rgbClr val="002060"/>
                </a:solidFill>
              </a:rPr>
              <a:t>Все блоки просто занимают все оставшееся пространство. Относятся к этому </a:t>
            </a:r>
            <a:r>
              <a:rPr lang="en-US" sz="2000" dirty="0" smtClean="0">
                <a:solidFill>
                  <a:srgbClr val="002060"/>
                </a:solidFill>
              </a:rPr>
              <a:t>float-</a:t>
            </a:r>
            <a:r>
              <a:rPr lang="ru-RU" sz="2000" dirty="0" smtClean="0">
                <a:solidFill>
                  <a:srgbClr val="002060"/>
                </a:solidFill>
              </a:rPr>
              <a:t>блоку как к помехе и обходят стороной.</a:t>
            </a:r>
          </a:p>
          <a:p>
            <a:pPr marL="0" indent="0">
              <a:buNone/>
            </a:pPr>
            <a:endParaRPr lang="ru-RU" sz="2000" dirty="0" smtClean="0">
              <a:solidFill>
                <a:srgbClr val="002060"/>
              </a:solidFill>
            </a:endParaRPr>
          </a:p>
          <a:p>
            <a:pPr marL="457200" indent="-457200">
              <a:buAutoNum type="arabicPeriod"/>
            </a:pPr>
            <a:r>
              <a:rPr lang="ru-RU" sz="2000" dirty="0" smtClean="0"/>
              <a:t>Сдвигаться вниз будут до тех пор, пока не начнут помещаться, либо пока не дойдут до границ родителя или других блоков.</a:t>
            </a:r>
          </a:p>
          <a:p>
            <a:pPr marL="457200" indent="-457200">
              <a:buAutoNum type="arabicPeriod"/>
            </a:pPr>
            <a:r>
              <a:rPr lang="ru-RU" sz="2000" dirty="0" smtClean="0"/>
              <a:t> </a:t>
            </a:r>
            <a:r>
              <a:rPr lang="en-US" sz="2000" dirty="0" smtClean="0"/>
              <a:t>inline</a:t>
            </a:r>
            <a:r>
              <a:rPr lang="ru-RU" sz="2000" dirty="0" smtClean="0"/>
              <a:t>-штуки</a:t>
            </a:r>
            <a:r>
              <a:rPr lang="en-US" sz="2000" dirty="0" smtClean="0"/>
              <a:t> </a:t>
            </a:r>
            <a:r>
              <a:rPr lang="ru-RU" sz="2000" dirty="0" smtClean="0"/>
              <a:t>и </a:t>
            </a:r>
            <a:r>
              <a:rPr lang="ru-RU" sz="2000" i="1" dirty="0" smtClean="0"/>
              <a:t>строки*</a:t>
            </a:r>
            <a:r>
              <a:rPr lang="ru-RU" sz="2000" dirty="0" smtClean="0"/>
              <a:t> в курсе о </a:t>
            </a:r>
            <a:r>
              <a:rPr lang="en-US" sz="2000" dirty="0" smtClean="0"/>
              <a:t>float</a:t>
            </a:r>
            <a:r>
              <a:rPr lang="ru-RU" sz="2000" dirty="0" smtClean="0"/>
              <a:t>, остальные – нет, будто и нет такого.</a:t>
            </a:r>
          </a:p>
          <a:p>
            <a:pPr marL="457200" indent="-457200">
              <a:buAutoNum type="arabicPeriod"/>
            </a:pPr>
            <a:r>
              <a:rPr lang="ru-RU" sz="2000" dirty="0" smtClean="0"/>
              <a:t>Если добавить свойство </a:t>
            </a:r>
            <a:r>
              <a:rPr lang="en-US" sz="2000" dirty="0" smtClean="0"/>
              <a:t>float</a:t>
            </a:r>
            <a:r>
              <a:rPr lang="ru-RU" sz="2000" dirty="0" smtClean="0"/>
              <a:t>, элемент автоматом станет </a:t>
            </a:r>
            <a:r>
              <a:rPr lang="en-US" sz="2000" dirty="0" smtClean="0"/>
              <a:t>block</a:t>
            </a:r>
            <a:r>
              <a:rPr lang="ru-RU" sz="2000" dirty="0" smtClean="0"/>
              <a:t>, даже если он был </a:t>
            </a:r>
            <a:r>
              <a:rPr lang="en-US" sz="2000" dirty="0" smtClean="0"/>
              <a:t>inline</a:t>
            </a:r>
            <a:endParaRPr lang="ru-RU" sz="2000" dirty="0" smtClean="0"/>
          </a:p>
          <a:p>
            <a:pPr marL="457200" indent="-457200">
              <a:buAutoNum type="arabicPeriod"/>
            </a:pPr>
            <a:r>
              <a:rPr lang="ru-RU" sz="2000" dirty="0" smtClean="0"/>
              <a:t>Отступы </a:t>
            </a:r>
            <a:r>
              <a:rPr lang="en-US" sz="2000" dirty="0" smtClean="0"/>
              <a:t>float </a:t>
            </a:r>
            <a:r>
              <a:rPr lang="ru-RU" sz="2000" dirty="0" smtClean="0"/>
              <a:t>не сливаются с отступами других блоков, в отличие от обычных блоков.</a:t>
            </a:r>
          </a:p>
          <a:p>
            <a:pPr marL="457200" indent="-457200">
              <a:buAutoNum type="arabicPeriod"/>
            </a:pPr>
            <a:r>
              <a:rPr lang="ru-RU" sz="2000" dirty="0" smtClean="0"/>
              <a:t>Размер блока </a:t>
            </a:r>
            <a:r>
              <a:rPr lang="en-US" sz="2000" dirty="0" smtClean="0"/>
              <a:t>float </a:t>
            </a:r>
            <a:r>
              <a:rPr lang="ru-RU" sz="2000" dirty="0" smtClean="0"/>
              <a:t>определяется по содержимому</a:t>
            </a:r>
          </a:p>
          <a:p>
            <a:pPr marL="457200" indent="-457200">
              <a:buAutoNum type="arabicPeriod"/>
            </a:pPr>
            <a:r>
              <a:rPr lang="ru-RU" sz="2000" dirty="0" smtClean="0"/>
              <a:t>Родитель не выделяет для этого блока места</a:t>
            </a:r>
          </a:p>
          <a:p>
            <a:pPr marL="457200" indent="-457200">
              <a:buAutoNum type="arabicPeriod"/>
            </a:pPr>
            <a:r>
              <a:rPr lang="ru-RU" sz="2000" dirty="0" smtClean="0"/>
              <a:t>Можно делать вертикальные колонки с указанием ширины, чтобы не ссорились</a:t>
            </a:r>
            <a:r>
              <a:rPr lang="ru-RU" sz="2000" dirty="0" smtClean="0">
                <a:sym typeface="Wingdings" panose="05000000000000000000" pitchFamily="2" charset="2"/>
              </a:rPr>
              <a:t></a:t>
            </a:r>
            <a:endParaRPr lang="ru-RU" dirty="0"/>
          </a:p>
        </p:txBody>
      </p:sp>
      <p:pic>
        <p:nvPicPr>
          <p:cNvPr id="6147" name="Picture 3" descr="Picture backgrou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16"/>
          <a:stretch/>
        </p:blipFill>
        <p:spPr bwMode="auto">
          <a:xfrm>
            <a:off x="7129669" y="2397757"/>
            <a:ext cx="4224131" cy="434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129669" y="920429"/>
            <a:ext cx="42618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Пример</a:t>
            </a:r>
          </a:p>
          <a:p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 err="1" smtClean="0"/>
              <a:t>img</a:t>
            </a:r>
            <a:r>
              <a:rPr lang="en-US" dirty="0" smtClean="0"/>
              <a:t> </a:t>
            </a:r>
            <a:r>
              <a:rPr lang="en-US" dirty="0" err="1" smtClean="0"/>
              <a:t>scr</a:t>
            </a:r>
            <a:r>
              <a:rPr lang="en-US" dirty="0" smtClean="0"/>
              <a:t> = “</a:t>
            </a:r>
            <a:r>
              <a:rPr lang="ru-RU" dirty="0" smtClean="0"/>
              <a:t>фотка</a:t>
            </a:r>
            <a:r>
              <a:rPr lang="en-US" dirty="0" smtClean="0"/>
              <a:t>.jpg” style=“float: right;”&gt;</a:t>
            </a:r>
          </a:p>
          <a:p>
            <a:r>
              <a:rPr lang="en-US" dirty="0" smtClean="0"/>
              <a:t>&lt;p&gt;</a:t>
            </a:r>
            <a:r>
              <a:rPr lang="ru-RU" dirty="0" smtClean="0"/>
              <a:t>Когда-то </a:t>
            </a:r>
            <a:r>
              <a:rPr lang="ru-RU" dirty="0" err="1" smtClean="0"/>
              <a:t>давным</a:t>
            </a:r>
            <a:r>
              <a:rPr lang="ru-RU" dirty="0" smtClean="0"/>
              <a:t> давно…</a:t>
            </a:r>
            <a:r>
              <a:rPr lang="en-US" dirty="0" smtClean="0"/>
              <a:t>&lt;/p&gt;</a:t>
            </a:r>
          </a:p>
          <a:p>
            <a:r>
              <a:rPr lang="en-US" dirty="0" smtClean="0"/>
              <a:t>--------------------------------------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219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4589249" y="-381391"/>
            <a:ext cx="3013501" cy="130182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2042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clear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26576" y="1524000"/>
            <a:ext cx="638092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Набор значений: </a:t>
            </a:r>
            <a:r>
              <a:rPr lang="en-US" sz="2400" b="1" dirty="0" smtClean="0"/>
              <a:t>left,</a:t>
            </a:r>
            <a:r>
              <a:rPr lang="ru-RU" sz="2400" b="1" dirty="0" smtClean="0"/>
              <a:t> </a:t>
            </a:r>
            <a:r>
              <a:rPr lang="en-US" sz="2400" b="1" dirty="0" smtClean="0"/>
              <a:t>right,</a:t>
            </a:r>
            <a:r>
              <a:rPr lang="ru-RU" sz="2400" b="1" dirty="0" smtClean="0"/>
              <a:t> </a:t>
            </a:r>
            <a:r>
              <a:rPr lang="en-US" sz="2400" b="1" dirty="0" smtClean="0"/>
              <a:t>both (</a:t>
            </a:r>
            <a:r>
              <a:rPr lang="ru-RU" sz="2400" b="1" dirty="0" smtClean="0"/>
              <a:t>с обеих сторон)</a:t>
            </a:r>
            <a:r>
              <a:rPr lang="en-US" sz="2400" b="1" dirty="0" smtClean="0"/>
              <a:t>.</a:t>
            </a:r>
          </a:p>
          <a:p>
            <a:pPr marL="0" indent="0">
              <a:buNone/>
            </a:pPr>
            <a:endParaRPr lang="ru-RU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u-RU" sz="2000" dirty="0" smtClean="0">
                <a:solidFill>
                  <a:srgbClr val="FF0000"/>
                </a:solidFill>
              </a:rPr>
              <a:t>«Очистка от </a:t>
            </a:r>
            <a:r>
              <a:rPr lang="en-US" sz="2000" dirty="0" smtClean="0">
                <a:solidFill>
                  <a:srgbClr val="FF0000"/>
                </a:solidFill>
              </a:rPr>
              <a:t>float</a:t>
            </a:r>
            <a:r>
              <a:rPr lang="ru-RU" sz="2000" dirty="0" smtClean="0">
                <a:solidFill>
                  <a:srgbClr val="FF0000"/>
                </a:solidFill>
              </a:rPr>
              <a:t>»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rgbClr val="002060"/>
                </a:solidFill>
              </a:rPr>
              <a:t>Все блоки сдвигаются вниз, пока </a:t>
            </a:r>
            <a:r>
              <a:rPr lang="en-US" sz="2000" dirty="0" smtClean="0">
                <a:solidFill>
                  <a:srgbClr val="002060"/>
                </a:solidFill>
              </a:rPr>
              <a:t>float</a:t>
            </a:r>
            <a:r>
              <a:rPr lang="ru-RU" sz="2000" dirty="0" smtClean="0">
                <a:solidFill>
                  <a:srgbClr val="002060"/>
                </a:solidFill>
              </a:rPr>
              <a:t> не перестанет мешаться сбоку относительно верхней границы. </a:t>
            </a:r>
          </a:p>
          <a:p>
            <a:pPr marL="457200" indent="-457200">
              <a:buAutoNum type="arabicPeriod"/>
            </a:pPr>
            <a:r>
              <a:rPr lang="ru-RU" sz="2000" dirty="0" smtClean="0"/>
              <a:t>При </a:t>
            </a:r>
            <a:r>
              <a:rPr lang="en-US" sz="2000" dirty="0" smtClean="0"/>
              <a:t>clear margin </a:t>
            </a:r>
            <a:r>
              <a:rPr lang="ru-RU" sz="2000" dirty="0" smtClean="0"/>
              <a:t>не учитывается, он заходит Под предыдущий блок </a:t>
            </a:r>
            <a:r>
              <a:rPr lang="en-US" sz="2000" dirty="0" smtClean="0"/>
              <a:t>float</a:t>
            </a:r>
            <a:r>
              <a:rPr lang="ru-RU" sz="2000" dirty="0" smtClean="0"/>
              <a:t>.</a:t>
            </a:r>
          </a:p>
          <a:p>
            <a:pPr marL="0" indent="0">
              <a:buNone/>
            </a:pPr>
            <a:r>
              <a:rPr lang="ru-RU" sz="2000" dirty="0" smtClean="0"/>
              <a:t>	</a:t>
            </a:r>
          </a:p>
          <a:p>
            <a:pPr marL="0" indent="0">
              <a:buNone/>
            </a:pPr>
            <a:r>
              <a:rPr lang="ru-RU" sz="2000" dirty="0"/>
              <a:t>	</a:t>
            </a:r>
            <a:r>
              <a:rPr lang="ru-RU" sz="2000" dirty="0" smtClean="0"/>
              <a:t>Решение:</a:t>
            </a:r>
          </a:p>
          <a:p>
            <a:pPr marL="0" indent="0">
              <a:buNone/>
            </a:pPr>
            <a:r>
              <a:rPr lang="ru-RU" sz="2000" dirty="0" smtClean="0"/>
              <a:t>	Можно добавить пустой див со </a:t>
            </a:r>
            <a:r>
              <a:rPr lang="en-US" sz="2000" dirty="0" smtClean="0"/>
              <a:t>style = “clear: both;” </a:t>
            </a:r>
            <a:r>
              <a:rPr lang="ru-RU" sz="2000" dirty="0" smtClean="0"/>
              <a:t>между блоком </a:t>
            </a:r>
            <a:r>
              <a:rPr lang="en-US" sz="2000" dirty="0" smtClean="0"/>
              <a:t>float </a:t>
            </a:r>
            <a:r>
              <a:rPr lang="ru-RU" sz="2000" dirty="0" smtClean="0"/>
              <a:t>и следующими</a:t>
            </a:r>
          </a:p>
          <a:p>
            <a:pPr marL="0" indent="0">
              <a:buNone/>
            </a:pP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244716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16794" y="714376"/>
            <a:ext cx="10158412" cy="5429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7030A0"/>
                </a:solidFill>
              </a:rPr>
              <a:t>Vertical-align</a:t>
            </a:r>
            <a:r>
              <a:rPr lang="ru-RU" sz="2000" dirty="0" smtClean="0"/>
              <a:t> – выравнивание элементов по горизонтали (не содержимого)</a:t>
            </a:r>
          </a:p>
          <a:p>
            <a:pPr marL="0" indent="0">
              <a:buNone/>
            </a:pPr>
            <a:r>
              <a:rPr lang="ru-RU" sz="2000" dirty="0" smtClean="0"/>
              <a:t>Набор </a:t>
            </a:r>
            <a:r>
              <a:rPr lang="ru-RU" sz="2000" u="sng" dirty="0" smtClean="0"/>
              <a:t>значений</a:t>
            </a:r>
            <a:r>
              <a:rPr lang="ru-RU" sz="2000" dirty="0" smtClean="0"/>
              <a:t>: </a:t>
            </a:r>
            <a:endParaRPr lang="en-US" sz="2000" dirty="0" smtClean="0"/>
          </a:p>
          <a:p>
            <a:pPr marL="914400" lvl="2" indent="0">
              <a:buNone/>
            </a:pPr>
            <a:r>
              <a:rPr lang="en-US" sz="1800" b="1" dirty="0" smtClean="0"/>
              <a:t>baseline</a:t>
            </a:r>
            <a:r>
              <a:rPr lang="en-US" sz="1800" dirty="0" smtClean="0"/>
              <a:t> (</a:t>
            </a:r>
            <a:r>
              <a:rPr lang="ru-RU" sz="1800" dirty="0" smtClean="0"/>
              <a:t>выравнивание базовой линии текущего элемента к линии родителя</a:t>
            </a:r>
            <a:r>
              <a:rPr lang="en-US" sz="1800" dirty="0" smtClean="0"/>
              <a:t>)</a:t>
            </a:r>
            <a:r>
              <a:rPr lang="ru-RU" sz="1800" dirty="0" smtClean="0"/>
              <a:t>, </a:t>
            </a:r>
          </a:p>
          <a:p>
            <a:pPr marL="914400" lvl="2" indent="0">
              <a:buNone/>
            </a:pPr>
            <a:r>
              <a:rPr lang="en-US" sz="1800" b="1" dirty="0" smtClean="0"/>
              <a:t>bottom</a:t>
            </a:r>
            <a:r>
              <a:rPr lang="en-US" sz="1800" dirty="0" smtClean="0"/>
              <a:t> (</a:t>
            </a:r>
            <a:r>
              <a:rPr lang="ru-RU" sz="1800" dirty="0" smtClean="0"/>
              <a:t>выравнивание низа элемента по низу самого нижнего элемента строки), </a:t>
            </a:r>
          </a:p>
          <a:p>
            <a:pPr marL="914400" lvl="2" indent="0">
              <a:buNone/>
            </a:pPr>
            <a:r>
              <a:rPr lang="en-US" sz="1800" b="1" dirty="0" smtClean="0"/>
              <a:t>top</a:t>
            </a:r>
            <a:r>
              <a:rPr lang="en-US" sz="1800" dirty="0" smtClean="0"/>
              <a:t> (</a:t>
            </a:r>
            <a:r>
              <a:rPr lang="ru-RU" sz="1800" dirty="0" smtClean="0"/>
              <a:t>выравнивание верха элемента по верху самого высокого элемента строки), </a:t>
            </a:r>
          </a:p>
          <a:p>
            <a:pPr marL="914400" lvl="2" indent="0">
              <a:buNone/>
            </a:pPr>
            <a:r>
              <a:rPr lang="en-US" sz="1800" b="1" dirty="0" smtClean="0"/>
              <a:t>text-bottom </a:t>
            </a:r>
            <a:r>
              <a:rPr lang="en-US" sz="1800" dirty="0" smtClean="0"/>
              <a:t>(</a:t>
            </a:r>
            <a:r>
              <a:rPr lang="ru-RU" sz="1800" dirty="0" smtClean="0"/>
              <a:t>выравнивание низа элемента по самому низу элемента текущей строки</a:t>
            </a:r>
            <a:r>
              <a:rPr lang="en-US" sz="1800" dirty="0" smtClean="0"/>
              <a:t>)</a:t>
            </a:r>
            <a:r>
              <a:rPr lang="ru-RU" sz="1800" dirty="0" smtClean="0"/>
              <a:t>,</a:t>
            </a:r>
          </a:p>
          <a:p>
            <a:pPr marL="914400" lvl="2" indent="0">
              <a:buNone/>
            </a:pPr>
            <a:r>
              <a:rPr lang="en-US" sz="1800" b="1" dirty="0"/>
              <a:t>t</a:t>
            </a:r>
            <a:r>
              <a:rPr lang="en-US" sz="1800" b="1" dirty="0" smtClean="0"/>
              <a:t>ext-top</a:t>
            </a:r>
            <a:r>
              <a:rPr lang="en-US" sz="1800" dirty="0" smtClean="0"/>
              <a:t> (</a:t>
            </a:r>
            <a:r>
              <a:rPr lang="ru-RU" sz="1800" dirty="0" smtClean="0"/>
              <a:t>выравнивание верха элемента по верху самого высокого элемента текущей строки</a:t>
            </a:r>
            <a:r>
              <a:rPr lang="en-US" sz="1800" dirty="0" smtClean="0"/>
              <a:t>)</a:t>
            </a:r>
            <a:r>
              <a:rPr lang="ru-RU" sz="1800" dirty="0" smtClean="0"/>
              <a:t>,</a:t>
            </a:r>
          </a:p>
          <a:p>
            <a:pPr marL="914400" lvl="2" indent="0">
              <a:buNone/>
            </a:pPr>
            <a:r>
              <a:rPr lang="en-US" sz="1800" b="1" dirty="0" smtClean="0"/>
              <a:t>middle</a:t>
            </a:r>
            <a:r>
              <a:rPr lang="en-US" sz="1800" dirty="0" smtClean="0"/>
              <a:t> (</a:t>
            </a:r>
            <a:r>
              <a:rPr lang="ru-RU" sz="1800" dirty="0" smtClean="0"/>
              <a:t>выравнивание серединки элемента по базовой линии родителя + пол высоты родителя</a:t>
            </a:r>
            <a:r>
              <a:rPr lang="en-US" sz="1800" dirty="0" smtClean="0"/>
              <a:t>)</a:t>
            </a:r>
            <a:r>
              <a:rPr lang="ru-RU" sz="1800" dirty="0" smtClean="0"/>
              <a:t>,</a:t>
            </a:r>
            <a:endParaRPr lang="en-US" sz="1800" dirty="0" smtClean="0"/>
          </a:p>
          <a:p>
            <a:pPr marL="914400" lvl="2" indent="0">
              <a:buNone/>
            </a:pPr>
            <a:r>
              <a:rPr lang="en-US" sz="1800" b="1" dirty="0" smtClean="0"/>
              <a:t>sub</a:t>
            </a:r>
            <a:r>
              <a:rPr lang="ru-RU" sz="1800" dirty="0" smtClean="0"/>
              <a:t> (как нижний индекс, подстрочный элемент),</a:t>
            </a:r>
          </a:p>
          <a:p>
            <a:pPr marL="914400" lvl="2" indent="0">
              <a:buNone/>
            </a:pPr>
            <a:r>
              <a:rPr lang="en-US" sz="1800" b="1" dirty="0" smtClean="0"/>
              <a:t>super</a:t>
            </a:r>
            <a:r>
              <a:rPr lang="en-US" sz="1800" dirty="0" smtClean="0"/>
              <a:t> (</a:t>
            </a:r>
            <a:r>
              <a:rPr lang="ru-RU" sz="1800" dirty="0" smtClean="0"/>
              <a:t>как верхний индекс, надстрочный</a:t>
            </a:r>
            <a:r>
              <a:rPr lang="en-US" sz="1800" dirty="0" smtClean="0"/>
              <a:t>),</a:t>
            </a:r>
            <a:endParaRPr lang="ru-RU" sz="1800" dirty="0" smtClean="0"/>
          </a:p>
          <a:p>
            <a:pPr marL="914400" lvl="2" indent="0">
              <a:buNone/>
            </a:pPr>
            <a:r>
              <a:rPr lang="en-US" sz="1800" b="1" dirty="0" smtClean="0"/>
              <a:t>inherit</a:t>
            </a:r>
            <a:r>
              <a:rPr lang="en-US" sz="1800" dirty="0" smtClean="0"/>
              <a:t> (</a:t>
            </a:r>
            <a:r>
              <a:rPr lang="ru-RU" sz="1800" dirty="0" smtClean="0"/>
              <a:t>наследует значение родителя).</a:t>
            </a:r>
            <a:r>
              <a:rPr kumimoji="0" lang="ru-RU" altLang="ru-RU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913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Display: flex;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ru-RU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ru-RU" dirty="0" smtClean="0">
                <a:solidFill>
                  <a:schemeClr val="bg1"/>
                </a:solidFill>
              </a:rPr>
              <a:t>При </a:t>
            </a:r>
            <a:r>
              <a:rPr lang="en-US" dirty="0" err="1" smtClean="0">
                <a:solidFill>
                  <a:schemeClr val="bg1"/>
                </a:solidFill>
              </a:rPr>
              <a:t>f</a:t>
            </a:r>
            <a:r>
              <a:rPr lang="ru-RU" dirty="0" err="1" smtClean="0">
                <a:solidFill>
                  <a:schemeClr val="bg1"/>
                </a:solidFill>
              </a:rPr>
              <a:t>lexbox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 err="1" smtClean="0">
                <a:solidFill>
                  <a:schemeClr val="bg1"/>
                </a:solidFill>
              </a:rPr>
              <a:t>размерчики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блоков автоматически подстраиваются под содержимое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chemeClr val="bg1"/>
                </a:solidFill>
              </a:rPr>
              <a:t>https://flexboxfroggy.com/#ru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75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62112" y="228602"/>
            <a:ext cx="8982075" cy="2257425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7030A0"/>
                </a:solidFill>
              </a:rPr>
              <a:t>justify-content</a:t>
            </a:r>
            <a:r>
              <a:rPr lang="ru-RU" sz="2000" dirty="0" smtClean="0"/>
              <a:t> – выравнивание элементов по горизонтали</a:t>
            </a:r>
          </a:p>
          <a:p>
            <a:pPr marL="0" indent="0">
              <a:buNone/>
            </a:pPr>
            <a:r>
              <a:rPr lang="ru-RU" sz="2000" dirty="0" smtClean="0"/>
              <a:t>Набор значений: </a:t>
            </a:r>
          </a:p>
          <a:p>
            <a:pPr marL="914400" lvl="2" indent="0">
              <a:buNone/>
            </a:pPr>
            <a:r>
              <a:rPr lang="en-US" sz="1600" b="1" dirty="0" smtClean="0"/>
              <a:t>flex-start</a:t>
            </a:r>
            <a:r>
              <a:rPr lang="en-US" sz="1600" dirty="0" smtClean="0"/>
              <a:t> (</a:t>
            </a:r>
            <a:r>
              <a:rPr lang="ru-RU" sz="1600" dirty="0" smtClean="0"/>
              <a:t>по левому краю</a:t>
            </a:r>
            <a:r>
              <a:rPr lang="en-US" sz="1600" dirty="0" smtClean="0"/>
              <a:t>)</a:t>
            </a:r>
            <a:r>
              <a:rPr lang="ru-RU" sz="1600" dirty="0" smtClean="0"/>
              <a:t>, </a:t>
            </a:r>
          </a:p>
          <a:p>
            <a:pPr marL="914400" lvl="2" indent="0">
              <a:buNone/>
            </a:pPr>
            <a:r>
              <a:rPr lang="en-US" sz="1600" b="1" dirty="0" smtClean="0"/>
              <a:t>flex-end</a:t>
            </a:r>
            <a:r>
              <a:rPr lang="en-US" sz="1600" dirty="0" smtClean="0"/>
              <a:t> (</a:t>
            </a:r>
            <a:r>
              <a:rPr lang="ru-RU" sz="1600" dirty="0" smtClean="0"/>
              <a:t>по правому краю), </a:t>
            </a:r>
          </a:p>
          <a:p>
            <a:pPr marL="914400" lvl="2" indent="0">
              <a:buNone/>
            </a:pPr>
            <a:r>
              <a:rPr lang="en-US" sz="1600" b="1" dirty="0" smtClean="0"/>
              <a:t>center</a:t>
            </a:r>
            <a:r>
              <a:rPr lang="en-US" sz="1600" dirty="0" smtClean="0"/>
              <a:t> (</a:t>
            </a:r>
            <a:r>
              <a:rPr lang="ru-RU" sz="1600" dirty="0" smtClean="0"/>
              <a:t>очевидно), </a:t>
            </a:r>
          </a:p>
          <a:p>
            <a:pPr marL="914400" lvl="2" indent="0">
              <a:buNone/>
            </a:pPr>
            <a:r>
              <a:rPr lang="en-US" sz="1600" b="1" dirty="0" smtClean="0"/>
              <a:t>space – between </a:t>
            </a:r>
            <a:r>
              <a:rPr lang="en-US" sz="1600" dirty="0" smtClean="0"/>
              <a:t>(</a:t>
            </a:r>
            <a:r>
              <a:rPr lang="ru-RU" sz="1600" dirty="0" smtClean="0"/>
              <a:t>одинаковый отступ между объектами</a:t>
            </a:r>
            <a:r>
              <a:rPr lang="en-US" sz="1600" dirty="0" smtClean="0"/>
              <a:t>)</a:t>
            </a:r>
            <a:r>
              <a:rPr lang="ru-RU" sz="1600" dirty="0" smtClean="0"/>
              <a:t>, </a:t>
            </a:r>
          </a:p>
          <a:p>
            <a:pPr marL="914400" lvl="2" indent="0">
              <a:buNone/>
            </a:pPr>
            <a:r>
              <a:rPr lang="en-US" sz="1600" b="1" dirty="0" smtClean="0"/>
              <a:t>space</a:t>
            </a:r>
            <a:r>
              <a:rPr lang="en-US" sz="1600" dirty="0" smtClean="0"/>
              <a:t> </a:t>
            </a:r>
            <a:r>
              <a:rPr lang="en-US" sz="1600" b="1" dirty="0" smtClean="0"/>
              <a:t>–</a:t>
            </a:r>
            <a:r>
              <a:rPr lang="en-US" sz="1600" dirty="0" smtClean="0"/>
              <a:t> </a:t>
            </a:r>
            <a:r>
              <a:rPr lang="en-US" sz="1600" b="1" dirty="0" smtClean="0"/>
              <a:t>around</a:t>
            </a:r>
            <a:r>
              <a:rPr lang="en-US" sz="1600" dirty="0" smtClean="0"/>
              <a:t> (</a:t>
            </a:r>
            <a:r>
              <a:rPr lang="ru-RU" sz="1600" dirty="0" smtClean="0"/>
              <a:t>одинаковый отступ вокруг объектов</a:t>
            </a:r>
            <a:r>
              <a:rPr lang="en-US" sz="1600" dirty="0" smtClean="0"/>
              <a:t> </a:t>
            </a:r>
            <a:r>
              <a:rPr lang="ru-RU" sz="1600" dirty="0" smtClean="0"/>
              <a:t>относительно правого и левого края</a:t>
            </a:r>
            <a:r>
              <a:rPr lang="en-US" sz="1600" dirty="0" smtClean="0"/>
              <a:t>)</a:t>
            </a:r>
            <a:r>
              <a:rPr lang="ru-RU" sz="1600" dirty="0" smtClean="0"/>
              <a:t>.</a:t>
            </a: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0" y="2495551"/>
            <a:ext cx="6153150" cy="225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solidFill>
                  <a:srgbClr val="7030A0"/>
                </a:solidFill>
              </a:rPr>
              <a:t>Align-items</a:t>
            </a:r>
            <a:r>
              <a:rPr lang="ru-RU" sz="2000" dirty="0" smtClean="0">
                <a:solidFill>
                  <a:srgbClr val="7030A0"/>
                </a:solidFill>
              </a:rPr>
              <a:t> </a:t>
            </a:r>
            <a:r>
              <a:rPr lang="ru-RU" sz="2000" dirty="0" smtClean="0"/>
              <a:t>– выравнивание элементов по вертикали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000" dirty="0" smtClean="0"/>
              <a:t>Набор значений: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flex-start</a:t>
            </a:r>
            <a:r>
              <a:rPr lang="en-US" sz="1600" dirty="0" smtClean="0"/>
              <a:t> (</a:t>
            </a:r>
            <a:r>
              <a:rPr lang="ru-RU" sz="1600" dirty="0" smtClean="0"/>
              <a:t>по верхнему краю</a:t>
            </a:r>
            <a:r>
              <a:rPr lang="en-US" sz="1600" dirty="0" smtClean="0"/>
              <a:t>)</a:t>
            </a:r>
            <a:r>
              <a:rPr lang="ru-RU" sz="1600" dirty="0" smtClean="0"/>
              <a:t>,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flex-end</a:t>
            </a:r>
            <a:r>
              <a:rPr lang="en-US" sz="1600" dirty="0" smtClean="0"/>
              <a:t> (</a:t>
            </a:r>
            <a:r>
              <a:rPr lang="ru-RU" sz="1600" dirty="0" smtClean="0"/>
              <a:t>по нижнему краю),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center</a:t>
            </a:r>
            <a:r>
              <a:rPr lang="en-US" sz="1600" dirty="0" smtClean="0"/>
              <a:t> (</a:t>
            </a:r>
            <a:r>
              <a:rPr lang="ru-RU" sz="1600" dirty="0" smtClean="0"/>
              <a:t>очевидно),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baseline </a:t>
            </a:r>
            <a:r>
              <a:rPr lang="en-US" sz="1600" dirty="0" smtClean="0"/>
              <a:t>(</a:t>
            </a:r>
            <a:r>
              <a:rPr lang="ru-RU" sz="1600" dirty="0" smtClean="0"/>
              <a:t>отображение на базовой линии контейнера</a:t>
            </a:r>
            <a:r>
              <a:rPr lang="en-US" sz="1600" dirty="0" smtClean="0"/>
              <a:t>)</a:t>
            </a:r>
            <a:r>
              <a:rPr lang="ru-RU" sz="1600" dirty="0" smtClean="0"/>
              <a:t>,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stretch</a:t>
            </a:r>
            <a:r>
              <a:rPr lang="en-US" sz="1600" dirty="0" smtClean="0"/>
              <a:t> (</a:t>
            </a:r>
            <a:r>
              <a:rPr lang="ru-RU" sz="1600" dirty="0" smtClean="0"/>
              <a:t>заполнение контейнера / растягиваются</a:t>
            </a:r>
            <a:r>
              <a:rPr lang="en-US" sz="1600" dirty="0" smtClean="0"/>
              <a:t>)</a:t>
            </a:r>
            <a:r>
              <a:rPr lang="ru-RU" sz="1600" dirty="0" smtClean="0"/>
              <a:t>.</a:t>
            </a:r>
            <a:endParaRPr lang="ru-RU" sz="16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0" y="4752976"/>
            <a:ext cx="6153150" cy="19240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solidFill>
                  <a:srgbClr val="7030A0"/>
                </a:solidFill>
              </a:rPr>
              <a:t>Flex-direction</a:t>
            </a:r>
            <a:r>
              <a:rPr lang="ru-RU" sz="2000" dirty="0" smtClean="0"/>
              <a:t> – задает направление элементов / порядок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000" dirty="0" smtClean="0"/>
              <a:t>Набор значений: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row</a:t>
            </a:r>
            <a:r>
              <a:rPr lang="en-US" sz="1600" dirty="0" smtClean="0"/>
              <a:t> (</a:t>
            </a:r>
            <a:r>
              <a:rPr lang="ru-RU" sz="1600" dirty="0" smtClean="0"/>
              <a:t>по</a:t>
            </a:r>
            <a:r>
              <a:rPr lang="en-US" sz="1600" dirty="0" smtClean="0"/>
              <a:t> </a:t>
            </a:r>
            <a:r>
              <a:rPr lang="ru-RU" sz="1600" dirty="0" smtClean="0"/>
              <a:t>направлению текста</a:t>
            </a:r>
            <a:r>
              <a:rPr lang="en-US" sz="1600" dirty="0" smtClean="0"/>
              <a:t>)</a:t>
            </a:r>
            <a:r>
              <a:rPr lang="ru-RU" sz="1600" dirty="0" smtClean="0"/>
              <a:t>,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row-reverse</a:t>
            </a:r>
            <a:r>
              <a:rPr lang="en-US" sz="1600" dirty="0" smtClean="0"/>
              <a:t> (</a:t>
            </a:r>
            <a:r>
              <a:rPr lang="ru-RU" sz="1600" dirty="0" smtClean="0"/>
              <a:t>против),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column</a:t>
            </a:r>
            <a:r>
              <a:rPr lang="en-US" sz="1600" dirty="0" smtClean="0"/>
              <a:t> (</a:t>
            </a:r>
            <a:r>
              <a:rPr lang="ru-RU" sz="1600" dirty="0" smtClean="0"/>
              <a:t>сверху вниз),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column-reverse </a:t>
            </a:r>
            <a:r>
              <a:rPr lang="en-US" sz="1600" dirty="0" smtClean="0"/>
              <a:t>(</a:t>
            </a:r>
            <a:r>
              <a:rPr lang="ru-RU" sz="1600" dirty="0" smtClean="0"/>
              <a:t>снизу вверх</a:t>
            </a:r>
            <a:r>
              <a:rPr lang="en-US" sz="1600" dirty="0" smtClean="0"/>
              <a:t>).</a:t>
            </a:r>
            <a:endParaRPr lang="ru-RU" sz="1600" dirty="0" smtClean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6096000" y="2495551"/>
            <a:ext cx="6096000" cy="1924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solidFill>
                  <a:srgbClr val="7030A0"/>
                </a:solidFill>
              </a:rPr>
              <a:t>Flex-wrap</a:t>
            </a:r>
            <a:r>
              <a:rPr lang="ru-RU" sz="2000" dirty="0" smtClean="0"/>
              <a:t> – размещение ряда элементов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000" dirty="0" smtClean="0"/>
              <a:t>Набор значений: </a:t>
            </a:r>
          </a:p>
          <a:p>
            <a:pPr marL="914400" lvl="2" indent="0">
              <a:buNone/>
            </a:pPr>
            <a:r>
              <a:rPr lang="en-US" sz="1600" b="1" dirty="0" smtClean="0"/>
              <a:t>wrap</a:t>
            </a:r>
            <a:r>
              <a:rPr lang="en-US" sz="1600" dirty="0" smtClean="0"/>
              <a:t> (</a:t>
            </a:r>
            <a:r>
              <a:rPr lang="ru-RU" sz="1600" dirty="0" err="1" smtClean="0"/>
              <a:t>вкл</a:t>
            </a:r>
            <a:r>
              <a:rPr lang="ru-RU" sz="1600" dirty="0" smtClean="0"/>
              <a:t> перенос на новую строку), </a:t>
            </a:r>
            <a:endParaRPr lang="en-US" sz="16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err="1" smtClean="0"/>
              <a:t>nowrap</a:t>
            </a:r>
            <a:r>
              <a:rPr lang="en-US" sz="1600" dirty="0" smtClean="0"/>
              <a:t> (</a:t>
            </a:r>
            <a:r>
              <a:rPr lang="ru-RU" sz="1600" dirty="0" smtClean="0"/>
              <a:t>установка размеров элементов, чтобы они поместились в ряд / столб</a:t>
            </a:r>
            <a:r>
              <a:rPr lang="en-US" sz="1600" dirty="0" smtClean="0"/>
              <a:t>)</a:t>
            </a:r>
            <a:r>
              <a:rPr lang="ru-RU" sz="1600" dirty="0" smtClean="0"/>
              <a:t>, </a:t>
            </a:r>
          </a:p>
          <a:p>
            <a:pPr marL="914400" lvl="2" indent="0">
              <a:buNone/>
            </a:pPr>
            <a:r>
              <a:rPr lang="en-US" sz="1600" b="1" dirty="0" smtClean="0"/>
              <a:t>wrap</a:t>
            </a:r>
            <a:r>
              <a:rPr lang="ru-RU" sz="1600" b="1" dirty="0"/>
              <a:t> </a:t>
            </a:r>
            <a:r>
              <a:rPr lang="ru-RU" sz="1600" b="1" dirty="0" smtClean="0"/>
              <a:t>- </a:t>
            </a:r>
            <a:r>
              <a:rPr lang="en-US" sz="1600" b="1" dirty="0" smtClean="0"/>
              <a:t>reverse</a:t>
            </a:r>
            <a:r>
              <a:rPr lang="en-US" sz="1600" dirty="0" smtClean="0"/>
              <a:t> (</a:t>
            </a:r>
            <a:r>
              <a:rPr lang="ru-RU" sz="1600" dirty="0" smtClean="0"/>
              <a:t>перенос + обратный порядок)</a:t>
            </a:r>
            <a:r>
              <a:rPr lang="en-US" sz="1600" dirty="0"/>
              <a:t>.</a:t>
            </a:r>
            <a:endParaRPr lang="ru-RU" sz="1600" dirty="0" smtClean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6096000" y="4752976"/>
            <a:ext cx="6096000" cy="2105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solidFill>
                  <a:srgbClr val="7030A0"/>
                </a:solidFill>
              </a:rPr>
              <a:t>Flex-flow</a:t>
            </a:r>
            <a:r>
              <a:rPr lang="ru-RU" sz="2000" dirty="0" smtClean="0"/>
              <a:t> – </a:t>
            </a:r>
            <a:r>
              <a:rPr lang="en-US" sz="2000" dirty="0" smtClean="0"/>
              <a:t>flex-direction + flex-wrap</a:t>
            </a:r>
            <a:r>
              <a:rPr lang="ru-RU" sz="2000" dirty="0" smtClean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000" dirty="0" smtClean="0"/>
              <a:t>Набор значений тот же, что и у этих двух свойств вместе взятых.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000" dirty="0" smtClean="0"/>
              <a:t>Пример: </a:t>
            </a:r>
            <a:r>
              <a:rPr lang="en-US" sz="2000" dirty="0" smtClean="0"/>
              <a:t>flex-flow: column </a:t>
            </a:r>
            <a:r>
              <a:rPr lang="en-US" sz="2000" dirty="0" err="1" smtClean="0"/>
              <a:t>nowrap</a:t>
            </a:r>
            <a:r>
              <a:rPr lang="en-US" sz="2000" dirty="0" smtClean="0"/>
              <a:t>;</a:t>
            </a: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257557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0025" y="238127"/>
            <a:ext cx="11791950" cy="215264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7030A0"/>
                </a:solidFill>
              </a:rPr>
              <a:t>order</a:t>
            </a:r>
            <a:r>
              <a:rPr lang="ru-RU" sz="2000" dirty="0" smtClean="0"/>
              <a:t> – изменение порядка для конкретных элементов</a:t>
            </a:r>
            <a:endParaRPr lang="en-US" sz="2000" dirty="0" smtClean="0"/>
          </a:p>
          <a:p>
            <a:pPr marL="0" indent="0">
              <a:buNone/>
            </a:pPr>
            <a:r>
              <a:rPr lang="ru-RU" sz="2000" dirty="0" smtClean="0"/>
              <a:t>Модуль значения числа – количество позиций, через которые должен(-ы) «перескочить» элемент(-ы)</a:t>
            </a:r>
          </a:p>
          <a:p>
            <a:pPr marL="0" indent="0">
              <a:buNone/>
            </a:pPr>
            <a:r>
              <a:rPr lang="ru-RU" sz="2000" dirty="0" smtClean="0"/>
              <a:t>Набор значений: </a:t>
            </a:r>
          </a:p>
          <a:p>
            <a:pPr marL="914400" lvl="2" indent="0">
              <a:buNone/>
            </a:pPr>
            <a:r>
              <a:rPr lang="ru-RU" sz="1600" b="1" dirty="0" smtClean="0"/>
              <a:t>0</a:t>
            </a:r>
            <a:r>
              <a:rPr lang="en-US" sz="1600" dirty="0" smtClean="0"/>
              <a:t> (</a:t>
            </a:r>
            <a:r>
              <a:rPr lang="ru-RU" sz="1600" dirty="0" smtClean="0"/>
              <a:t>по умолчанию</a:t>
            </a:r>
            <a:r>
              <a:rPr lang="en-US" sz="1600" dirty="0" smtClean="0"/>
              <a:t>)</a:t>
            </a:r>
            <a:r>
              <a:rPr lang="ru-RU" sz="1600" dirty="0" smtClean="0"/>
              <a:t>, </a:t>
            </a:r>
          </a:p>
          <a:p>
            <a:pPr marL="914400" lvl="2" indent="0">
              <a:buNone/>
            </a:pPr>
            <a:r>
              <a:rPr lang="ru-RU" sz="1600" b="1" dirty="0" smtClean="0"/>
              <a:t>отрицательное</a:t>
            </a:r>
            <a:r>
              <a:rPr lang="en-US" sz="1600" dirty="0" smtClean="0"/>
              <a:t> (</a:t>
            </a:r>
            <a:r>
              <a:rPr lang="ru-RU" sz="1600" dirty="0" smtClean="0"/>
              <a:t>объект поменяется с элементом(-</a:t>
            </a:r>
            <a:r>
              <a:rPr lang="ru-RU" sz="1600" dirty="0" err="1" smtClean="0"/>
              <a:t>ами</a:t>
            </a:r>
            <a:r>
              <a:rPr lang="ru-RU" sz="1600" dirty="0" smtClean="0"/>
              <a:t>) справа), </a:t>
            </a:r>
          </a:p>
          <a:p>
            <a:pPr marL="914400" lvl="2" indent="0">
              <a:buNone/>
            </a:pPr>
            <a:r>
              <a:rPr lang="ru-RU" sz="1600" b="1" dirty="0" smtClean="0"/>
              <a:t>положительное</a:t>
            </a:r>
            <a:r>
              <a:rPr lang="en-US" sz="1600" dirty="0" smtClean="0"/>
              <a:t> (</a:t>
            </a:r>
            <a:r>
              <a:rPr lang="ru-RU" sz="1600" dirty="0" smtClean="0"/>
              <a:t>объект поменяется с элементом(-</a:t>
            </a:r>
            <a:r>
              <a:rPr lang="ru-RU" sz="1600" dirty="0" err="1" smtClean="0"/>
              <a:t>ами</a:t>
            </a:r>
            <a:r>
              <a:rPr lang="ru-RU" sz="1600" dirty="0" smtClean="0"/>
              <a:t>) слева)</a:t>
            </a:r>
            <a:endParaRPr lang="en-US" sz="16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0" y="3429000"/>
            <a:ext cx="6096000" cy="2695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rgbClr val="7030A0"/>
                </a:solidFill>
              </a:rPr>
              <a:t>Align-self</a:t>
            </a:r>
            <a:r>
              <a:rPr lang="ru-RU" sz="2000" dirty="0" smtClean="0">
                <a:solidFill>
                  <a:srgbClr val="7030A0"/>
                </a:solidFill>
              </a:rPr>
              <a:t> </a:t>
            </a:r>
            <a:r>
              <a:rPr lang="ru-RU" sz="2000" dirty="0" smtClean="0"/>
              <a:t>– выравнивание конкретных элементов</a:t>
            </a:r>
          </a:p>
          <a:p>
            <a:pPr marL="0" indent="0">
              <a:buNone/>
            </a:pPr>
            <a:r>
              <a:rPr lang="ru-RU" sz="2000" dirty="0" smtClean="0"/>
              <a:t>Тот же набор значений, что и у </a:t>
            </a:r>
            <a:r>
              <a:rPr lang="en-US" sz="2000" dirty="0" smtClean="0"/>
              <a:t>align-items.</a:t>
            </a:r>
            <a:endParaRPr lang="ru-RU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000" dirty="0" smtClean="0"/>
              <a:t>Набор значений: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flex-start</a:t>
            </a:r>
            <a:r>
              <a:rPr lang="en-US" sz="1600" dirty="0" smtClean="0"/>
              <a:t> (</a:t>
            </a:r>
            <a:r>
              <a:rPr lang="ru-RU" sz="1600" dirty="0" smtClean="0"/>
              <a:t>по верхнему краю</a:t>
            </a:r>
            <a:r>
              <a:rPr lang="en-US" sz="1600" dirty="0" smtClean="0"/>
              <a:t>)</a:t>
            </a:r>
            <a:r>
              <a:rPr lang="ru-RU" sz="1600" dirty="0" smtClean="0"/>
              <a:t>,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flex-end</a:t>
            </a:r>
            <a:r>
              <a:rPr lang="en-US" sz="1600" dirty="0" smtClean="0"/>
              <a:t> (</a:t>
            </a:r>
            <a:r>
              <a:rPr lang="ru-RU" sz="1600" dirty="0" smtClean="0"/>
              <a:t>по нижнему краю),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center</a:t>
            </a:r>
            <a:r>
              <a:rPr lang="en-US" sz="1600" dirty="0" smtClean="0"/>
              <a:t> (</a:t>
            </a:r>
            <a:r>
              <a:rPr lang="ru-RU" sz="1600" dirty="0" smtClean="0"/>
              <a:t>очевидно),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baseline </a:t>
            </a:r>
            <a:r>
              <a:rPr lang="en-US" sz="1600" dirty="0" smtClean="0"/>
              <a:t>(</a:t>
            </a:r>
            <a:r>
              <a:rPr lang="ru-RU" sz="1600" dirty="0" smtClean="0"/>
              <a:t>отображение на базовой линии контейнера</a:t>
            </a:r>
            <a:r>
              <a:rPr lang="en-US" sz="1600" dirty="0" smtClean="0"/>
              <a:t>)</a:t>
            </a:r>
            <a:r>
              <a:rPr lang="ru-RU" sz="1600" dirty="0" smtClean="0"/>
              <a:t>,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stretch</a:t>
            </a:r>
            <a:r>
              <a:rPr lang="en-US" sz="1600" dirty="0" smtClean="0"/>
              <a:t> (</a:t>
            </a:r>
            <a:r>
              <a:rPr lang="ru-RU" sz="1600" dirty="0" smtClean="0"/>
              <a:t>заполнение контейнера / растягиваются</a:t>
            </a:r>
            <a:r>
              <a:rPr lang="en-US" sz="1600" dirty="0" smtClean="0"/>
              <a:t>)</a:t>
            </a:r>
            <a:r>
              <a:rPr lang="ru-RU" sz="1600" dirty="0" smtClean="0"/>
              <a:t>.</a:t>
            </a:r>
            <a:endParaRPr lang="ru-RU" sz="1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096000" y="3429000"/>
            <a:ext cx="6096000" cy="3152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rgbClr val="7030A0"/>
                </a:solidFill>
              </a:rPr>
              <a:t>Align-content</a:t>
            </a:r>
            <a:r>
              <a:rPr lang="ru-RU" sz="2000" dirty="0" smtClean="0"/>
              <a:t> – выравнивание рядов</a:t>
            </a:r>
          </a:p>
          <a:p>
            <a:pPr marL="0" indent="0">
              <a:buNone/>
            </a:pPr>
            <a:r>
              <a:rPr lang="ru-RU" sz="2000" dirty="0" smtClean="0"/>
              <a:t>Если ряд один, то свойство ни на что не влияет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000" dirty="0" smtClean="0"/>
              <a:t>Набор значений: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flex-start</a:t>
            </a:r>
            <a:r>
              <a:rPr lang="en-US" sz="1600" dirty="0" smtClean="0"/>
              <a:t> (</a:t>
            </a:r>
            <a:r>
              <a:rPr lang="ru-RU" sz="1600" dirty="0" smtClean="0"/>
              <a:t>по верхнему краю</a:t>
            </a:r>
            <a:r>
              <a:rPr lang="en-US" sz="1600" dirty="0" smtClean="0"/>
              <a:t>)</a:t>
            </a:r>
            <a:r>
              <a:rPr lang="ru-RU" sz="1600" dirty="0" smtClean="0"/>
              <a:t>,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flex-end</a:t>
            </a:r>
            <a:r>
              <a:rPr lang="en-US" sz="1600" dirty="0" smtClean="0"/>
              <a:t> (</a:t>
            </a:r>
            <a:r>
              <a:rPr lang="ru-RU" sz="1600" dirty="0" smtClean="0"/>
              <a:t>по нижнему краю),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center</a:t>
            </a:r>
            <a:r>
              <a:rPr lang="en-US" sz="1600" dirty="0" smtClean="0"/>
              <a:t> (</a:t>
            </a:r>
            <a:r>
              <a:rPr lang="ru-RU" sz="1600" dirty="0" smtClean="0"/>
              <a:t>очевидно), </a:t>
            </a:r>
          </a:p>
          <a:p>
            <a:pPr marL="914400" lvl="2" indent="0">
              <a:buNone/>
            </a:pPr>
            <a:r>
              <a:rPr lang="en-US" sz="1600" b="1" dirty="0" smtClean="0"/>
              <a:t>space – between </a:t>
            </a:r>
            <a:r>
              <a:rPr lang="en-US" sz="1600" dirty="0" smtClean="0"/>
              <a:t>(</a:t>
            </a:r>
            <a:r>
              <a:rPr lang="ru-RU" sz="1600" dirty="0" smtClean="0"/>
              <a:t>одинаковый отступ между объектами</a:t>
            </a:r>
            <a:r>
              <a:rPr lang="en-US" sz="1600" dirty="0" smtClean="0"/>
              <a:t>)</a:t>
            </a:r>
            <a:r>
              <a:rPr lang="ru-RU" sz="1600" dirty="0" smtClean="0"/>
              <a:t>, </a:t>
            </a:r>
          </a:p>
          <a:p>
            <a:pPr marL="914400" lvl="2" indent="0">
              <a:buNone/>
            </a:pPr>
            <a:r>
              <a:rPr lang="en-US" sz="1600" b="1" dirty="0" smtClean="0"/>
              <a:t>space</a:t>
            </a:r>
            <a:r>
              <a:rPr lang="en-US" sz="1600" dirty="0" smtClean="0"/>
              <a:t> </a:t>
            </a:r>
            <a:r>
              <a:rPr lang="en-US" sz="1600" b="1" dirty="0" smtClean="0"/>
              <a:t>–</a:t>
            </a:r>
            <a:r>
              <a:rPr lang="en-US" sz="1600" dirty="0" smtClean="0"/>
              <a:t> </a:t>
            </a:r>
            <a:r>
              <a:rPr lang="en-US" sz="1600" b="1" dirty="0" smtClean="0"/>
              <a:t>around</a:t>
            </a:r>
            <a:r>
              <a:rPr lang="en-US" sz="1600" dirty="0" smtClean="0"/>
              <a:t> (</a:t>
            </a:r>
            <a:r>
              <a:rPr lang="ru-RU" sz="1600" dirty="0" smtClean="0"/>
              <a:t>одинаковый отступ вокруг объектов</a:t>
            </a:r>
            <a:r>
              <a:rPr lang="en-US" sz="1600" dirty="0" smtClean="0"/>
              <a:t> </a:t>
            </a:r>
            <a:r>
              <a:rPr lang="ru-RU" sz="1600" dirty="0" smtClean="0"/>
              <a:t>относительно правого и левого края</a:t>
            </a:r>
            <a:r>
              <a:rPr lang="en-US" sz="1600" dirty="0" smtClean="0"/>
              <a:t>)</a:t>
            </a:r>
            <a:r>
              <a:rPr lang="ru-RU" sz="1600" dirty="0" smtClean="0"/>
              <a:t>.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stretch</a:t>
            </a:r>
            <a:r>
              <a:rPr lang="en-US" sz="1600" dirty="0" smtClean="0"/>
              <a:t> (</a:t>
            </a:r>
            <a:r>
              <a:rPr lang="ru-RU" sz="1600" dirty="0" smtClean="0"/>
              <a:t>заполнение контейнера / ряды растягиваются</a:t>
            </a:r>
            <a:r>
              <a:rPr lang="en-US" sz="1600" dirty="0" smtClean="0"/>
              <a:t>)</a:t>
            </a:r>
            <a:r>
              <a:rPr lang="ru-RU" sz="1600" dirty="0" smtClean="0"/>
              <a:t>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57275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-196111" y="287937"/>
            <a:ext cx="5885711" cy="130182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78485"/>
            <a:ext cx="10515600" cy="720725"/>
          </a:xfrm>
        </p:spPr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Заметки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352675"/>
            <a:ext cx="10515600" cy="3824288"/>
          </a:xfrm>
        </p:spPr>
        <p:txBody>
          <a:bodyPr/>
          <a:lstStyle/>
          <a:p>
            <a:pPr marL="0" indent="0" algn="ctr">
              <a:buNone/>
            </a:pPr>
            <a:r>
              <a:rPr lang="ru-RU" b="1" dirty="0" smtClean="0">
                <a:solidFill>
                  <a:srgbClr val="7030A0"/>
                </a:solidFill>
              </a:rPr>
              <a:t>Свойства отталкиваются от установленных правого и левого края и от направления текста! </a:t>
            </a:r>
            <a:r>
              <a:rPr lang="ru-RU" sz="2000" b="1" dirty="0" smtClean="0">
                <a:solidFill>
                  <a:srgbClr val="7030A0"/>
                </a:solidFill>
              </a:rPr>
              <a:t> </a:t>
            </a:r>
          </a:p>
          <a:p>
            <a:pPr marL="0" indent="0">
              <a:buNone/>
            </a:pPr>
            <a:endParaRPr lang="ru-RU" sz="2000" dirty="0" smtClean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ru-RU" sz="2000" dirty="0" smtClean="0"/>
          </a:p>
          <a:p>
            <a:pPr marL="0" indent="0">
              <a:buNone/>
            </a:pPr>
            <a:r>
              <a:rPr lang="ru-RU" sz="2000" dirty="0" smtClean="0"/>
              <a:t>Отсюда следующие явления:</a:t>
            </a:r>
          </a:p>
          <a:p>
            <a:pPr marL="0" indent="0">
              <a:buNone/>
            </a:pPr>
            <a:r>
              <a:rPr lang="ru-RU" sz="2000" b="1" dirty="0"/>
              <a:t>	</a:t>
            </a:r>
            <a:r>
              <a:rPr lang="ru-RU" sz="2000" dirty="0" smtClean="0"/>
              <a:t>!! Если меняешь направление на обратный порядок, то </a:t>
            </a:r>
            <a:r>
              <a:rPr lang="en-US" sz="2000" dirty="0" smtClean="0"/>
              <a:t>start </a:t>
            </a:r>
            <a:r>
              <a:rPr lang="ru-RU" sz="2000" dirty="0" smtClean="0"/>
              <a:t>и </a:t>
            </a:r>
            <a:r>
              <a:rPr lang="en-US" sz="2000" dirty="0" smtClean="0"/>
              <a:t>end </a:t>
            </a:r>
            <a:r>
              <a:rPr lang="ru-RU" sz="2000" dirty="0" smtClean="0"/>
              <a:t>так же изменяются</a:t>
            </a:r>
          </a:p>
          <a:p>
            <a:pPr marL="0" indent="0">
              <a:buNone/>
            </a:pPr>
            <a:r>
              <a:rPr lang="ru-RU" sz="2000" dirty="0"/>
              <a:t>	</a:t>
            </a:r>
            <a:r>
              <a:rPr lang="ru-RU" sz="2000" dirty="0" smtClean="0"/>
              <a:t>!! Если направление – колонка, то </a:t>
            </a:r>
            <a:r>
              <a:rPr lang="en-US" sz="2000" dirty="0" smtClean="0"/>
              <a:t>justify-content </a:t>
            </a:r>
            <a:r>
              <a:rPr lang="ru-RU" sz="2000" dirty="0" smtClean="0"/>
              <a:t>выравнивает вертикально, а </a:t>
            </a:r>
            <a:r>
              <a:rPr lang="en-US" sz="2000" dirty="0" smtClean="0"/>
              <a:t>align-items –</a:t>
            </a:r>
            <a:r>
              <a:rPr lang="ru-RU" sz="2000" dirty="0" smtClean="0"/>
              <a:t> горизонтально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5373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530704" y="0"/>
            <a:ext cx="4593021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530703" y="3547872"/>
            <a:ext cx="4593021" cy="20004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Пошли </a:t>
            </a:r>
            <a:r>
              <a:rPr lang="ru-RU" sz="6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кодить</a:t>
            </a:r>
            <a:endParaRPr lang="ru-RU" sz="6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 flipV="1">
            <a:off x="1345123" y="5548282"/>
            <a:ext cx="2964180" cy="128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D4B70"/>
              </a:solidFill>
            </a:endParaRPr>
          </a:p>
        </p:txBody>
      </p:sp>
      <p:sp>
        <p:nvSpPr>
          <p:cNvPr id="11" name="Текст 11"/>
          <p:cNvSpPr txBox="1">
            <a:spLocks/>
          </p:cNvSpPr>
          <p:nvPr/>
        </p:nvSpPr>
        <p:spPr>
          <a:xfrm>
            <a:off x="5576824" y="142526"/>
            <a:ext cx="6178296" cy="66459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гласные и негласные правила:</a:t>
            </a:r>
          </a:p>
          <a:p>
            <a:pPr marL="0" indent="0" algn="just">
              <a:buNone/>
            </a:pPr>
            <a:r>
              <a:rPr lang="ru-RU" sz="1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Теги, включая содержимое, писать либо в 1 строчку, если она не превышает размера экрана, либо обязательно соблюдать отступы:  внутри тегов обязательно соблюдайте отступ слева в 4 пробела (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относительно открывающего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закрывающего тегов.</a:t>
            </a:r>
          </a:p>
          <a:p>
            <a:pPr marL="0" indent="0" algn="just">
              <a:buNone/>
            </a:pPr>
            <a:r>
              <a:rPr lang="ru-RU" sz="1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Лучше всего, если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будут прописаны в разных файлах. Да, можно все написать в одном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-файле (см. сл. слайды). Но предпочтительнее разделять языки по разным файлам. Так проще делать </a:t>
            </a:r>
            <a:r>
              <a:rPr lang="ru-RU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рефакторинг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погуглите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что это). </a:t>
            </a:r>
          </a:p>
          <a:p>
            <a:pPr marL="0" indent="0" algn="just">
              <a:buNone/>
            </a:pPr>
            <a:r>
              <a:rPr lang="ru-RU" sz="1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Проверять каждую новую часть разметки сразу, не спустя 200 строчек кода, а сразу. Так проще «на месте» устранять ошибочки и отслеживать косяки.</a:t>
            </a:r>
          </a:p>
          <a:p>
            <a:pPr marL="0" indent="0" algn="just">
              <a:buNone/>
            </a:pPr>
            <a:r>
              <a:rPr lang="ru-RU" sz="1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Название главной страницы, а точнее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файла лучше всего давать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Таким образом система, серверы, браузеры и другие верстальщики определяют, что именно этот файл является основным, главным. Для каждой веб-страницы свой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-файл. </a:t>
            </a:r>
          </a:p>
          <a:p>
            <a:pPr marL="0" indent="0" algn="just">
              <a:buNone/>
            </a:pPr>
            <a:r>
              <a:rPr lang="ru-RU" sz="1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&lt;!-- </a:t>
            </a:r>
            <a:r>
              <a:rPr lang="ru-RU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комментакий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&gt; -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так пишутся комментарии. Комментарии нужны для «документирования» кода. Документирование нужно для описания работы тех или иных функций, частей кода, для вашего же понимания.</a:t>
            </a: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260" y="831064"/>
            <a:ext cx="2361905" cy="2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8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62714" y="2363637"/>
            <a:ext cx="9144000" cy="1594383"/>
          </a:xfrm>
        </p:spPr>
        <p:txBody>
          <a:bodyPr>
            <a:normAutofit/>
          </a:bodyPr>
          <a:lstStyle/>
          <a:p>
            <a:r>
              <a:rPr lang="ru-RU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Продолжение следует…</a:t>
            </a:r>
            <a:endParaRPr lang="ru-RU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-1"/>
            <a:ext cx="409433" cy="35484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араллелограмм 3"/>
          <p:cNvSpPr/>
          <p:nvPr/>
        </p:nvSpPr>
        <p:spPr>
          <a:xfrm flipH="1">
            <a:off x="0" y="0"/>
            <a:ext cx="7574280" cy="354842"/>
          </a:xfrm>
          <a:prstGeom prst="parallelogram">
            <a:avLst>
              <a:gd name="adj" fmla="val 7685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араллелограмм 6"/>
          <p:cNvSpPr/>
          <p:nvPr/>
        </p:nvSpPr>
        <p:spPr>
          <a:xfrm flipH="1">
            <a:off x="5295326" y="1"/>
            <a:ext cx="7301557" cy="734799"/>
          </a:xfrm>
          <a:prstGeom prst="parallelogram">
            <a:avLst>
              <a:gd name="adj" fmla="val 49706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араллелограмм 7"/>
          <p:cNvSpPr/>
          <p:nvPr/>
        </p:nvSpPr>
        <p:spPr>
          <a:xfrm flipH="1">
            <a:off x="-808178" y="5697940"/>
            <a:ext cx="11708190" cy="1160060"/>
          </a:xfrm>
          <a:prstGeom prst="parallelogram">
            <a:avLst>
              <a:gd name="adj" fmla="val 6735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араллелограмм 8"/>
          <p:cNvSpPr/>
          <p:nvPr/>
        </p:nvSpPr>
        <p:spPr>
          <a:xfrm flipH="1">
            <a:off x="-808179" y="5207710"/>
            <a:ext cx="5159537" cy="1247681"/>
          </a:xfrm>
          <a:prstGeom prst="parallelogram">
            <a:avLst>
              <a:gd name="adj" fmla="val 49706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44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05" y="0"/>
            <a:ext cx="12202205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-10205" y="0"/>
            <a:ext cx="12202205" cy="6858000"/>
          </a:xfrm>
          <a:prstGeom prst="rect">
            <a:avLst/>
          </a:prstGeom>
          <a:solidFill>
            <a:srgbClr val="7030A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781049" y="694910"/>
            <a:ext cx="10629901" cy="13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 rot="5400000">
            <a:off x="-1767095" y="3243054"/>
            <a:ext cx="5248690" cy="152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 rot="5400000">
            <a:off x="8710405" y="3243053"/>
            <a:ext cx="5248690" cy="152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775946" y="5809834"/>
            <a:ext cx="10629901" cy="13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1"/>
          <p:cNvSpPr txBox="1">
            <a:spLocks/>
          </p:cNvSpPr>
          <p:nvPr/>
        </p:nvSpPr>
        <p:spPr>
          <a:xfrm>
            <a:off x="1380744" y="1380745"/>
            <a:ext cx="9409176" cy="392277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Первое, с чего начинается вся 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ru-RU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-разработка – со строчки 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&lt;!DOCTYPE html&gt;</a:t>
            </a:r>
          </a:p>
          <a:p>
            <a:pPr marL="0" indent="0">
              <a:buNone/>
            </a:pPr>
            <a:endParaRPr lang="ru-RU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Буквально для браузера «Если </a:t>
            </a:r>
            <a:r>
              <a:rPr lang="ru-RU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чо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то это файл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HTML5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». Это важно, ибо браузер может быть и поймет, что ваш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айл – разметка для веб-страницы, но он не будет знать, что это за версия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Например, для версии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4.01 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надо было бы написать что-то типа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&lt;!DOCTYPE HTML PUBLIC “-//W3C//DTD HTML 4.01//EN” “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«…»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&gt;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9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r="32954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rgbClr val="7030A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24240" y="4110831"/>
            <a:ext cx="3667760" cy="1325563"/>
          </a:xfrm>
        </p:spPr>
        <p:txBody>
          <a:bodyPr>
            <a:noAutofit/>
          </a:bodyPr>
          <a:lstStyle/>
          <a:p>
            <a:r>
              <a:rPr lang="ru-RU" sz="5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Понятия</a:t>
            </a:r>
            <a:endParaRPr lang="ru-RU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Блок-схема: альтернативный процесс 2"/>
          <p:cNvSpPr/>
          <p:nvPr/>
        </p:nvSpPr>
        <p:spPr>
          <a:xfrm>
            <a:off x="1076959" y="488316"/>
            <a:ext cx="5709920" cy="1245075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76959" y="486331"/>
            <a:ext cx="5709920" cy="12470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«Элемент» 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часть документа. </a:t>
            </a:r>
          </a:p>
          <a:p>
            <a:pPr marL="0" indent="0" algn="just">
              <a:buNone/>
            </a:pPr>
            <a:r>
              <a:rPr lang="ru-RU" sz="17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Например: абзац, заголовок, изображения, мультимедиа, </a:t>
            </a:r>
            <a:r>
              <a:rPr lang="en-US" sz="17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body </a:t>
            </a:r>
            <a:r>
              <a:rPr lang="ru-RU" sz="17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др.</a:t>
            </a:r>
          </a:p>
        </p:txBody>
      </p:sp>
      <p:sp>
        <p:nvSpPr>
          <p:cNvPr id="9" name="Блок-схема: альтернативный процесс 8"/>
          <p:cNvSpPr/>
          <p:nvPr/>
        </p:nvSpPr>
        <p:spPr>
          <a:xfrm>
            <a:off x="1076959" y="2001520"/>
            <a:ext cx="5709920" cy="2854961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бъект 3"/>
          <p:cNvSpPr>
            <a:spLocks noGrp="1"/>
          </p:cNvSpPr>
          <p:nvPr>
            <p:ph sz="half" idx="2"/>
          </p:nvPr>
        </p:nvSpPr>
        <p:spPr>
          <a:xfrm>
            <a:off x="1076959" y="2001519"/>
            <a:ext cx="5709919" cy="2854961"/>
          </a:xfrm>
          <a:noFill/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«Теги»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синтаксические фрагменты, служащие для организации документа и определения начала и конца «части» документа. Это команды для браузера.</a:t>
            </a:r>
          </a:p>
          <a:p>
            <a:pPr marL="0" indent="0" algn="just">
              <a:buNone/>
            </a:pPr>
            <a:r>
              <a:rPr lang="ru-RU" sz="17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Теги пишутся при помощи </a:t>
            </a:r>
            <a:r>
              <a:rPr lang="en-US" sz="17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&lt;&gt;</a:t>
            </a:r>
            <a:r>
              <a:rPr lang="ru-RU" sz="17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Эти скобки говорят браузеру «Следующий бит – это разметка».  </a:t>
            </a:r>
            <a:r>
              <a:rPr lang="ru-RU" sz="17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Слэш</a:t>
            </a:r>
            <a:r>
              <a:rPr lang="ru-RU" sz="17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дает понять, что это закрытый тег. Если в «открытом» теге есть /, то это своего рода сокращение для закрытого тега и отдельно вы его не увидите. 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&lt;!DOCTYPE html</a:t>
            </a:r>
            <a:r>
              <a:rPr lang="en-US" sz="17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ru-RU" sz="17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тоже тег, объявляющий тип документа.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518EE-BDBD-4AF9-ADA7-A0D48698D73C}"/>
              </a:ext>
            </a:extLst>
          </p:cNvPr>
          <p:cNvSpPr txBox="1"/>
          <p:nvPr/>
        </p:nvSpPr>
        <p:spPr>
          <a:xfrm rot="16200000">
            <a:off x="3604885" y="2705725"/>
            <a:ext cx="7010400" cy="14465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720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noFill/>
                <a:latin typeface="Mont Bold" panose="00000900000000000000" pitchFamily="2"/>
              </a:defRPr>
            </a:lvl1pPr>
          </a:lstStyle>
          <a:p>
            <a:pPr algn="ctr"/>
            <a:r>
              <a:rPr lang="ru-RU" sz="8800" dirty="0" smtClean="0">
                <a:ln w="19050">
                  <a:solidFill>
                    <a:schemeClr val="bg1">
                      <a:alpha val="20000"/>
                    </a:schemeClr>
                  </a:solidFill>
                </a:ln>
                <a:latin typeface="Butler" panose="02070803080706020303" pitchFamily="18" charset="0"/>
              </a:rPr>
              <a:t>Запоминаем</a:t>
            </a:r>
            <a:endParaRPr lang="en-US" sz="8800" dirty="0">
              <a:ln w="19050">
                <a:solidFill>
                  <a:schemeClr val="bg1">
                    <a:alpha val="20000"/>
                  </a:schemeClr>
                </a:solidFill>
              </a:ln>
              <a:latin typeface="Butler" panose="02070803080706020303" pitchFamily="18" charset="0"/>
            </a:endParaRPr>
          </a:p>
        </p:txBody>
      </p:sp>
      <p:sp>
        <p:nvSpPr>
          <p:cNvPr id="16" name="Блок-схема: альтернативный процесс 15"/>
          <p:cNvSpPr/>
          <p:nvPr/>
        </p:nvSpPr>
        <p:spPr>
          <a:xfrm>
            <a:off x="1076959" y="5124452"/>
            <a:ext cx="5709920" cy="1245075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бъект 3"/>
          <p:cNvSpPr>
            <a:spLocks noGrp="1"/>
          </p:cNvSpPr>
          <p:nvPr>
            <p:ph sz="half" idx="2"/>
          </p:nvPr>
        </p:nvSpPr>
        <p:spPr>
          <a:xfrm>
            <a:off x="1076959" y="5122467"/>
            <a:ext cx="5709920" cy="1245075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ru-RU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«Атрибуты» 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элементы, предоставляющие доп. информацию о содержимом тэгов. </a:t>
            </a:r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Они могут служить для стилизации, присваивать уникальное значение элементу, указывать 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URL-</a:t>
            </a: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адрес и пр.</a:t>
            </a:r>
            <a:endParaRPr lang="ru-RU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97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/>
          </p:cNvSpPr>
          <p:nvPr/>
        </p:nvSpPr>
        <p:spPr>
          <a:xfrm>
            <a:off x="612000" y="611999"/>
            <a:ext cx="10968000" cy="563400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11580000" y="-1"/>
            <a:ext cx="61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316631" y="623931"/>
            <a:ext cx="1554585" cy="920756"/>
          </a:xfrm>
        </p:spPr>
        <p:txBody>
          <a:bodyPr>
            <a:normAutofit/>
          </a:bodyPr>
          <a:lstStyle/>
          <a:p>
            <a:r>
              <a:rPr lang="ru-RU" sz="4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Теги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Текст 11"/>
          <p:cNvSpPr>
            <a:spLocks noGrp="1"/>
          </p:cNvSpPr>
          <p:nvPr>
            <p:ph type="body" sz="half" idx="2"/>
          </p:nvPr>
        </p:nvSpPr>
        <p:spPr>
          <a:xfrm>
            <a:off x="972370" y="2393385"/>
            <a:ext cx="3301548" cy="80316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&lt;html&gt;…&lt;/html&gt;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обозначает границы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>
            <a:spLocks noChangeAspect="1"/>
          </p:cNvSpPr>
          <p:nvPr/>
        </p:nvSpPr>
        <p:spPr>
          <a:xfrm>
            <a:off x="781206" y="2393385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>
            <a:spLocks/>
          </p:cNvSpPr>
          <p:nvPr/>
        </p:nvSpPr>
        <p:spPr>
          <a:xfrm>
            <a:off x="1316631" y="1705252"/>
            <a:ext cx="1872000" cy="54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Заголовок 9"/>
          <p:cNvSpPr txBox="1">
            <a:spLocks/>
          </p:cNvSpPr>
          <p:nvPr/>
        </p:nvSpPr>
        <p:spPr>
          <a:xfrm>
            <a:off x="3136663" y="895463"/>
            <a:ext cx="8177889" cy="649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(элементы, оборачивающие определенные части документа или программы для определённого отображения) Здесь самые ходовые теги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Текст 11"/>
          <p:cNvSpPr txBox="1">
            <a:spLocks/>
          </p:cNvSpPr>
          <p:nvPr/>
        </p:nvSpPr>
        <p:spPr>
          <a:xfrm>
            <a:off x="972370" y="3196549"/>
            <a:ext cx="3402132" cy="16517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&lt;head&gt;…&lt;/head&gt; </a:t>
            </a:r>
            <a:endParaRPr lang="ru-RU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обозначает «невидимую» для браузера «голову», в которой прописывается информация для браузеров (шрифты, подключение </a:t>
            </a:r>
            <a:r>
              <a:rPr lang="en-US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документа, заголовок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-страницы, кодировка, иконка и прочие инструкции)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 24"/>
          <p:cNvSpPr>
            <a:spLocks noChangeAspect="1"/>
          </p:cNvSpPr>
          <p:nvPr/>
        </p:nvSpPr>
        <p:spPr>
          <a:xfrm>
            <a:off x="781206" y="3196549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Текст 11"/>
          <p:cNvSpPr txBox="1">
            <a:spLocks/>
          </p:cNvSpPr>
          <p:nvPr/>
        </p:nvSpPr>
        <p:spPr>
          <a:xfrm>
            <a:off x="972370" y="4848339"/>
            <a:ext cx="3301548" cy="10282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&lt;body&gt;…&lt;/body&gt; </a:t>
            </a:r>
            <a:endParaRPr lang="ru-RU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бозначает так называемую «видимый» контент документа в браузере. По-другому «тело» сайта.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Прямоугольник 27"/>
          <p:cNvSpPr>
            <a:spLocks noChangeAspect="1"/>
          </p:cNvSpPr>
          <p:nvPr/>
        </p:nvSpPr>
        <p:spPr>
          <a:xfrm>
            <a:off x="781206" y="4848339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1"/>
          <p:cNvSpPr txBox="1">
            <a:spLocks/>
          </p:cNvSpPr>
          <p:nvPr/>
        </p:nvSpPr>
        <p:spPr>
          <a:xfrm>
            <a:off x="4452164" y="2063029"/>
            <a:ext cx="3210968" cy="136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&lt;meta …&gt;</a:t>
            </a:r>
            <a:endParaRPr lang="ru-RU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 называемые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етатеги</a:t>
            </a:r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нужны как раз для браузеров для правильного отображения страниц сайта. (См. слайд про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етатеги</a:t>
            </a:r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Прямоугольник 29"/>
          <p:cNvSpPr>
            <a:spLocks noChangeAspect="1"/>
          </p:cNvSpPr>
          <p:nvPr/>
        </p:nvSpPr>
        <p:spPr>
          <a:xfrm>
            <a:off x="4261000" y="2063029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Заголовок 9"/>
          <p:cNvSpPr txBox="1">
            <a:spLocks/>
          </p:cNvSpPr>
          <p:nvPr/>
        </p:nvSpPr>
        <p:spPr>
          <a:xfrm>
            <a:off x="972370" y="1921936"/>
            <a:ext cx="1414214" cy="387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Заголовок 9"/>
          <p:cNvSpPr txBox="1">
            <a:spLocks/>
          </p:cNvSpPr>
          <p:nvPr/>
        </p:nvSpPr>
        <p:spPr>
          <a:xfrm>
            <a:off x="4452164" y="1591579"/>
            <a:ext cx="1630918" cy="387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Текст 11"/>
          <p:cNvSpPr txBox="1">
            <a:spLocks/>
          </p:cNvSpPr>
          <p:nvPr/>
        </p:nvSpPr>
        <p:spPr>
          <a:xfrm>
            <a:off x="4452164" y="3429539"/>
            <a:ext cx="3210968" cy="1088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&lt;link …&gt;</a:t>
            </a:r>
            <a:endParaRPr lang="ru-RU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Тег для установки ссылок на другие веб-страницы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браузере, а также на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CSS-</a:t>
            </a:r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Прямоугольник 33"/>
          <p:cNvSpPr>
            <a:spLocks noChangeAspect="1"/>
          </p:cNvSpPr>
          <p:nvPr/>
        </p:nvSpPr>
        <p:spPr>
          <a:xfrm>
            <a:off x="4261000" y="3429539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Текст 11"/>
          <p:cNvSpPr txBox="1">
            <a:spLocks/>
          </p:cNvSpPr>
          <p:nvPr/>
        </p:nvSpPr>
        <p:spPr>
          <a:xfrm>
            <a:off x="4452164" y="4517983"/>
            <a:ext cx="3210968" cy="10282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&lt;title&gt;…&lt;/title&gt; </a:t>
            </a:r>
            <a:endParaRPr lang="ru-RU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Отвечает за заголовок веб-страницы. Поисковые роботы определяют по нему, о чем страница.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Прямоугольник 35"/>
          <p:cNvSpPr>
            <a:spLocks noChangeAspect="1"/>
          </p:cNvSpPr>
          <p:nvPr/>
        </p:nvSpPr>
        <p:spPr>
          <a:xfrm>
            <a:off x="4261000" y="4517983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Текст 11"/>
          <p:cNvSpPr txBox="1">
            <a:spLocks/>
          </p:cNvSpPr>
          <p:nvPr/>
        </p:nvSpPr>
        <p:spPr>
          <a:xfrm>
            <a:off x="7867214" y="2393383"/>
            <a:ext cx="3301548" cy="10398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&lt;header&gt;…&lt;/header&gt;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body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содержит в себе вводный контент (навигация, название страницы и пр.)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Прямоугольник 37"/>
          <p:cNvSpPr>
            <a:spLocks noChangeAspect="1"/>
          </p:cNvSpPr>
          <p:nvPr/>
        </p:nvSpPr>
        <p:spPr>
          <a:xfrm>
            <a:off x="7676050" y="2393384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Текст 11"/>
          <p:cNvSpPr txBox="1">
            <a:spLocks/>
          </p:cNvSpPr>
          <p:nvPr/>
        </p:nvSpPr>
        <p:spPr>
          <a:xfrm>
            <a:off x="7831376" y="3387713"/>
            <a:ext cx="3571191" cy="1078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&lt;main&gt;…&lt;/main&gt; </a:t>
            </a:r>
            <a:endParaRPr lang="ru-RU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Содержит основное содержимое документа, основная функциональность.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Прямоугольник 39"/>
          <p:cNvSpPr>
            <a:spLocks noChangeAspect="1"/>
          </p:cNvSpPr>
          <p:nvPr/>
        </p:nvSpPr>
        <p:spPr>
          <a:xfrm>
            <a:off x="7640213" y="3426186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Текст 11"/>
          <p:cNvSpPr txBox="1">
            <a:spLocks/>
          </p:cNvSpPr>
          <p:nvPr/>
        </p:nvSpPr>
        <p:spPr>
          <a:xfrm>
            <a:off x="7831375" y="4327745"/>
            <a:ext cx="3301548" cy="1548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&lt;footer&gt;…&lt;/footer&gt; </a:t>
            </a:r>
            <a:endParaRPr lang="ru-RU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Завершающий раздел видимого контента документа по классике содержит информацию о сайте, ссылки, данные об авторских правах, контакты и другая информация.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Прямоугольник 41"/>
          <p:cNvSpPr>
            <a:spLocks noChangeAspect="1"/>
          </p:cNvSpPr>
          <p:nvPr/>
        </p:nvSpPr>
        <p:spPr>
          <a:xfrm>
            <a:off x="7640211" y="4327745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Заголовок 9"/>
          <p:cNvSpPr txBox="1">
            <a:spLocks/>
          </p:cNvSpPr>
          <p:nvPr/>
        </p:nvSpPr>
        <p:spPr>
          <a:xfrm>
            <a:off x="7867214" y="1921935"/>
            <a:ext cx="1414214" cy="387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Текст 11"/>
          <p:cNvSpPr txBox="1">
            <a:spLocks/>
          </p:cNvSpPr>
          <p:nvPr/>
        </p:nvSpPr>
        <p:spPr>
          <a:xfrm>
            <a:off x="4452164" y="5544050"/>
            <a:ext cx="3210968" cy="65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&lt;style&gt;…&lt;/style&gt; </a:t>
            </a:r>
            <a:endParaRPr lang="ru-RU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нем прописывается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Прямоугольник 44"/>
          <p:cNvSpPr>
            <a:spLocks noChangeAspect="1"/>
          </p:cNvSpPr>
          <p:nvPr/>
        </p:nvSpPr>
        <p:spPr>
          <a:xfrm>
            <a:off x="4261000" y="5544050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44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/>
          </p:cNvSpPr>
          <p:nvPr/>
        </p:nvSpPr>
        <p:spPr>
          <a:xfrm>
            <a:off x="612000" y="611999"/>
            <a:ext cx="10968000" cy="563400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11580000" y="-1"/>
            <a:ext cx="61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half" idx="2"/>
          </p:nvPr>
        </p:nvSpPr>
        <p:spPr>
          <a:xfrm>
            <a:off x="870911" y="1974691"/>
            <a:ext cx="2750888" cy="857551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&lt;div&gt;…&lt;/div&gt;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Элемент-контейнер, блочный элемент.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Текст 11"/>
          <p:cNvSpPr txBox="1">
            <a:spLocks/>
          </p:cNvSpPr>
          <p:nvPr/>
        </p:nvSpPr>
        <p:spPr>
          <a:xfrm>
            <a:off x="800828" y="2802467"/>
            <a:ext cx="3207772" cy="19502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&lt;section&gt;…&lt;/section&gt; </a:t>
            </a:r>
            <a:endParaRPr lang="ru-RU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Обозначает общий раздел документа, обобщает связанные друг с другом элементы. Преимущественно используется при повторяющихся разделах документа. Например, если в документе есть 3 раздела одной стилистики формата заголовок + текст+2 картинки. 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 24"/>
          <p:cNvSpPr>
            <a:spLocks noChangeAspect="1"/>
          </p:cNvSpPr>
          <p:nvPr/>
        </p:nvSpPr>
        <p:spPr>
          <a:xfrm>
            <a:off x="612000" y="2806543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Текст 11"/>
          <p:cNvSpPr txBox="1">
            <a:spLocks/>
          </p:cNvSpPr>
          <p:nvPr/>
        </p:nvSpPr>
        <p:spPr>
          <a:xfrm>
            <a:off x="786208" y="4645942"/>
            <a:ext cx="3301548" cy="16000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dirty="0"/>
              <a:t> </a:t>
            </a:r>
            <a:r>
              <a:rPr lang="de-D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article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&gt;…&lt;/</a:t>
            </a:r>
            <a:r>
              <a:rPr lang="de-DE" dirty="0"/>
              <a:t> </a:t>
            </a:r>
            <a:r>
              <a:rPr lang="de-D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article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lang="ru-RU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Преимущественно для повторного использования.  Обобщает этакую готовую независимую композицию документа. Это может быть большой текст с заголовком, интерактивные элементы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пр.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Прямоугольник 27"/>
          <p:cNvSpPr>
            <a:spLocks noChangeAspect="1"/>
          </p:cNvSpPr>
          <p:nvPr/>
        </p:nvSpPr>
        <p:spPr>
          <a:xfrm>
            <a:off x="610832" y="4645942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Заголовок 9"/>
          <p:cNvSpPr txBox="1">
            <a:spLocks/>
          </p:cNvSpPr>
          <p:nvPr/>
        </p:nvSpPr>
        <p:spPr>
          <a:xfrm>
            <a:off x="820450" y="698562"/>
            <a:ext cx="3188150" cy="387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Элементы раздела, блоки 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Заголовок 9"/>
          <p:cNvSpPr txBox="1">
            <a:spLocks/>
          </p:cNvSpPr>
          <p:nvPr/>
        </p:nvSpPr>
        <p:spPr>
          <a:xfrm>
            <a:off x="4160520" y="698562"/>
            <a:ext cx="2098040" cy="6450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текста + элементы стиля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Текст 11"/>
          <p:cNvSpPr txBox="1">
            <a:spLocks/>
          </p:cNvSpPr>
          <p:nvPr/>
        </p:nvSpPr>
        <p:spPr>
          <a:xfrm>
            <a:off x="7867214" y="1426571"/>
            <a:ext cx="3301548" cy="8031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&gt;…&lt;/a&gt;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обозначает границы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Прямоугольник 37"/>
          <p:cNvSpPr>
            <a:spLocks noChangeAspect="1"/>
          </p:cNvSpPr>
          <p:nvPr/>
        </p:nvSpPr>
        <p:spPr>
          <a:xfrm>
            <a:off x="7676050" y="1426571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Текст 11"/>
          <p:cNvSpPr txBox="1">
            <a:spLocks/>
          </p:cNvSpPr>
          <p:nvPr/>
        </p:nvSpPr>
        <p:spPr>
          <a:xfrm>
            <a:off x="7867214" y="2236044"/>
            <a:ext cx="3402132" cy="654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&gt;…&lt;/</a:t>
            </a:r>
            <a:r>
              <a:rPr lang="en-US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lang="ru-RU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Горизонтальная линия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Прямоугольник 39"/>
          <p:cNvSpPr>
            <a:spLocks noChangeAspect="1"/>
          </p:cNvSpPr>
          <p:nvPr/>
        </p:nvSpPr>
        <p:spPr>
          <a:xfrm>
            <a:off x="7676050" y="2236044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Текст 11"/>
          <p:cNvSpPr txBox="1">
            <a:spLocks/>
          </p:cNvSpPr>
          <p:nvPr/>
        </p:nvSpPr>
        <p:spPr>
          <a:xfrm>
            <a:off x="7867214" y="2890136"/>
            <a:ext cx="3301548" cy="892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…&gt; </a:t>
            </a:r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 атрибутом </a:t>
            </a:r>
            <a:r>
              <a:rPr lang="en-US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endParaRPr lang="ru-RU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Вкладывает изображение в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страницу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Прямоугольник 41"/>
          <p:cNvSpPr>
            <a:spLocks noChangeAspect="1"/>
          </p:cNvSpPr>
          <p:nvPr/>
        </p:nvSpPr>
        <p:spPr>
          <a:xfrm>
            <a:off x="7676050" y="2890136"/>
            <a:ext cx="191164" cy="1659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Текст 11"/>
          <p:cNvSpPr txBox="1">
            <a:spLocks/>
          </p:cNvSpPr>
          <p:nvPr/>
        </p:nvSpPr>
        <p:spPr>
          <a:xfrm>
            <a:off x="4374502" y="1550812"/>
            <a:ext cx="3301548" cy="803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&lt;p&gt;…&lt;/p&gt;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Параграф 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Прямоугольник 44"/>
          <p:cNvSpPr>
            <a:spLocks noChangeAspect="1"/>
          </p:cNvSpPr>
          <p:nvPr/>
        </p:nvSpPr>
        <p:spPr>
          <a:xfrm>
            <a:off x="4178336" y="1601766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Текст 11"/>
          <p:cNvSpPr txBox="1">
            <a:spLocks/>
          </p:cNvSpPr>
          <p:nvPr/>
        </p:nvSpPr>
        <p:spPr>
          <a:xfrm>
            <a:off x="4374502" y="2309379"/>
            <a:ext cx="2689548" cy="9943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&lt;h1&gt;…&lt;/h1&gt;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Заголовок раздела. В одном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документе цифры не должны повторяться.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Прямоугольник 52"/>
          <p:cNvSpPr>
            <a:spLocks noChangeAspect="1"/>
          </p:cNvSpPr>
          <p:nvPr/>
        </p:nvSpPr>
        <p:spPr>
          <a:xfrm>
            <a:off x="4159582" y="2352355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Текст 11"/>
          <p:cNvSpPr txBox="1">
            <a:spLocks/>
          </p:cNvSpPr>
          <p:nvPr/>
        </p:nvSpPr>
        <p:spPr>
          <a:xfrm>
            <a:off x="4351684" y="3322961"/>
            <a:ext cx="2903530" cy="7393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&gt;…&lt;/b&gt;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&lt;strong&gt;…&lt;/strong&gt;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Задает полужирное начертание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Прямоугольник 54"/>
          <p:cNvSpPr>
            <a:spLocks noChangeAspect="1"/>
          </p:cNvSpPr>
          <p:nvPr/>
        </p:nvSpPr>
        <p:spPr>
          <a:xfrm>
            <a:off x="4178336" y="3354230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Текст 11"/>
          <p:cNvSpPr txBox="1">
            <a:spLocks/>
          </p:cNvSpPr>
          <p:nvPr/>
        </p:nvSpPr>
        <p:spPr>
          <a:xfrm>
            <a:off x="4374502" y="4013444"/>
            <a:ext cx="2903530" cy="739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Перенос текста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Прямоугольник 56"/>
          <p:cNvSpPr>
            <a:spLocks noChangeAspect="1"/>
          </p:cNvSpPr>
          <p:nvPr/>
        </p:nvSpPr>
        <p:spPr>
          <a:xfrm>
            <a:off x="4159582" y="4073466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Текст 11"/>
          <p:cNvSpPr txBox="1">
            <a:spLocks/>
          </p:cNvSpPr>
          <p:nvPr/>
        </p:nvSpPr>
        <p:spPr>
          <a:xfrm>
            <a:off x="4351684" y="4661602"/>
            <a:ext cx="2903530" cy="739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&gt;…&lt;/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&gt;…&lt;/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Отображение курсивом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Прямоугольник 58"/>
          <p:cNvSpPr>
            <a:spLocks noChangeAspect="1"/>
          </p:cNvSpPr>
          <p:nvPr/>
        </p:nvSpPr>
        <p:spPr>
          <a:xfrm>
            <a:off x="4159582" y="4738328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Заголовок 9"/>
          <p:cNvSpPr txBox="1">
            <a:spLocks/>
          </p:cNvSpPr>
          <p:nvPr/>
        </p:nvSpPr>
        <p:spPr>
          <a:xfrm>
            <a:off x="7676050" y="698562"/>
            <a:ext cx="3593296" cy="6450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Навигация и др. элементы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Текст 11"/>
          <p:cNvSpPr txBox="1">
            <a:spLocks/>
          </p:cNvSpPr>
          <p:nvPr/>
        </p:nvSpPr>
        <p:spPr>
          <a:xfrm>
            <a:off x="814043" y="1078504"/>
            <a:ext cx="3301548" cy="896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nav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&gt;…&lt;/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nav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Блок, содержащий навигационные элементы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Прямоугольник 61"/>
          <p:cNvSpPr>
            <a:spLocks noChangeAspect="1"/>
          </p:cNvSpPr>
          <p:nvPr/>
        </p:nvSpPr>
        <p:spPr>
          <a:xfrm>
            <a:off x="622879" y="1078505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ямоугольник 62"/>
          <p:cNvSpPr>
            <a:spLocks noChangeAspect="1"/>
          </p:cNvSpPr>
          <p:nvPr/>
        </p:nvSpPr>
        <p:spPr>
          <a:xfrm>
            <a:off x="612000" y="1960059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Текст 11"/>
          <p:cNvSpPr txBox="1">
            <a:spLocks/>
          </p:cNvSpPr>
          <p:nvPr/>
        </p:nvSpPr>
        <p:spPr>
          <a:xfrm>
            <a:off x="4374502" y="5347223"/>
            <a:ext cx="3301548" cy="8031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&lt;pre&gt;…&lt;/pre&gt;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Выводит текст без форматирования, с сохранением переносов. 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Прямоугольник 65"/>
          <p:cNvSpPr>
            <a:spLocks noChangeAspect="1"/>
          </p:cNvSpPr>
          <p:nvPr/>
        </p:nvSpPr>
        <p:spPr>
          <a:xfrm>
            <a:off x="4159582" y="5347223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Текст 11"/>
          <p:cNvSpPr txBox="1">
            <a:spLocks/>
          </p:cNvSpPr>
          <p:nvPr/>
        </p:nvSpPr>
        <p:spPr>
          <a:xfrm>
            <a:off x="7862415" y="3908922"/>
            <a:ext cx="3301548" cy="8031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&lt;button&gt;…&lt;/button&gt;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Интерактивная кнопочка. Можно вставлять картинку.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Прямоугольник 68"/>
          <p:cNvSpPr>
            <a:spLocks noChangeAspect="1"/>
          </p:cNvSpPr>
          <p:nvPr/>
        </p:nvSpPr>
        <p:spPr>
          <a:xfrm>
            <a:off x="7671251" y="3908922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601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4593021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-1" y="3547872"/>
            <a:ext cx="4593021" cy="20004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Шаблон структуры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документа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 flipV="1">
            <a:off x="814419" y="5548282"/>
            <a:ext cx="2964180" cy="128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D4B70"/>
              </a:solidFill>
            </a:endParaRPr>
          </a:p>
        </p:txBody>
      </p:sp>
      <p:sp>
        <p:nvSpPr>
          <p:cNvPr id="11" name="Текст 11"/>
          <p:cNvSpPr txBox="1">
            <a:spLocks/>
          </p:cNvSpPr>
          <p:nvPr/>
        </p:nvSpPr>
        <p:spPr>
          <a:xfrm>
            <a:off x="5576824" y="142526"/>
            <a:ext cx="6178296" cy="66459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56" y="831064"/>
            <a:ext cx="2361905" cy="236190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599" y="396084"/>
            <a:ext cx="8192349" cy="4350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647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6934" y="0"/>
            <a:ext cx="2838131" cy="650240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</a:t>
            </a:r>
            <a:endParaRPr lang="ru-RU" sz="4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059366" y="416560"/>
            <a:ext cx="2811834" cy="22352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&lt;article&gt;…&lt;/article&gt;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&lt;p&gt;…&lt;/p&gt;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&lt;div&gt;…&lt;/div&gt;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&lt;h1&gt;…&lt;/h1&gt;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&lt;section&gt;…&lt;/section&gt;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…&gt;</a:t>
            </a:r>
            <a:endParaRPr lang="ru-RU" sz="1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>
            <a:spLocks noChangeAspect="1"/>
          </p:cNvSpPr>
          <p:nvPr/>
        </p:nvSpPr>
        <p:spPr>
          <a:xfrm>
            <a:off x="11580000" y="-1"/>
            <a:ext cx="61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73" y="707407"/>
            <a:ext cx="5755626" cy="528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77" y="2820687"/>
            <a:ext cx="5753903" cy="347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85372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3842</TotalTime>
  <Words>2382</Words>
  <Application>Microsoft Office PowerPoint</Application>
  <PresentationFormat>Широкоэкранный</PresentationFormat>
  <Paragraphs>300</Paragraphs>
  <Slides>30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7" baseType="lpstr">
      <vt:lpstr>Arial</vt:lpstr>
      <vt:lpstr>Butler</vt:lpstr>
      <vt:lpstr>Calibri</vt:lpstr>
      <vt:lpstr>Calibri Light</vt:lpstr>
      <vt:lpstr>Times New Roman</vt:lpstr>
      <vt:lpstr>Wingdings</vt:lpstr>
      <vt:lpstr>Тема Office</vt:lpstr>
      <vt:lpstr>Всё для крутой разметочки</vt:lpstr>
      <vt:lpstr>Презентация PowerPoint</vt:lpstr>
      <vt:lpstr>Презентация PowerPoint</vt:lpstr>
      <vt:lpstr>Презентация PowerPoint</vt:lpstr>
      <vt:lpstr>Понятия</vt:lpstr>
      <vt:lpstr>Теги</vt:lpstr>
      <vt:lpstr>Презентация PowerPoint</vt:lpstr>
      <vt:lpstr>Презентация PowerPoint</vt:lpstr>
      <vt:lpstr>Примеры</vt:lpstr>
      <vt:lpstr>Презентация PowerPoint</vt:lpstr>
      <vt:lpstr>Кто ищет, тот всегда найдет!</vt:lpstr>
      <vt:lpstr>CSS</vt:lpstr>
      <vt:lpstr>Презентация PowerPoint</vt:lpstr>
      <vt:lpstr>Презентация PowerPoint</vt:lpstr>
      <vt:lpstr>Иерархия выполнения инструкций стиля</vt:lpstr>
      <vt:lpstr>Пример написания стилей в документе html </vt:lpstr>
      <vt:lpstr>Результат</vt:lpstr>
      <vt:lpstr>Margin и padding</vt:lpstr>
      <vt:lpstr>Display</vt:lpstr>
      <vt:lpstr>block</vt:lpstr>
      <vt:lpstr>inline</vt:lpstr>
      <vt:lpstr>table</vt:lpstr>
      <vt:lpstr>float</vt:lpstr>
      <vt:lpstr>clear</vt:lpstr>
      <vt:lpstr>Презентация PowerPoint</vt:lpstr>
      <vt:lpstr>Display: flex;</vt:lpstr>
      <vt:lpstr>Презентация PowerPoint</vt:lpstr>
      <vt:lpstr>Презентация PowerPoint</vt:lpstr>
      <vt:lpstr>Заметки</vt:lpstr>
      <vt:lpstr>Продолжение следует…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Всё для крутой разметочки</dc:title>
  <dc:creator>user</dc:creator>
  <cp:lastModifiedBy>user</cp:lastModifiedBy>
  <cp:revision>76</cp:revision>
  <dcterms:created xsi:type="dcterms:W3CDTF">2024-10-08T17:33:56Z</dcterms:created>
  <dcterms:modified xsi:type="dcterms:W3CDTF">2024-12-03T18:29:49Z</dcterms:modified>
</cp:coreProperties>
</file>